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6"/>
  </p:notesMasterIdLst>
  <p:handoutMasterIdLst>
    <p:handoutMasterId r:id="rId27"/>
  </p:handoutMasterIdLst>
  <p:sldIdLst>
    <p:sldId id="256" r:id="rId2"/>
    <p:sldId id="257" r:id="rId3"/>
    <p:sldId id="258" r:id="rId4"/>
    <p:sldId id="262" r:id="rId5"/>
    <p:sldId id="264" r:id="rId6"/>
    <p:sldId id="265" r:id="rId7"/>
    <p:sldId id="266" r:id="rId8"/>
    <p:sldId id="282" r:id="rId9"/>
    <p:sldId id="284" r:id="rId10"/>
    <p:sldId id="267" r:id="rId11"/>
    <p:sldId id="268" r:id="rId12"/>
    <p:sldId id="269" r:id="rId13"/>
    <p:sldId id="270" r:id="rId14"/>
    <p:sldId id="271" r:id="rId15"/>
    <p:sldId id="272" r:id="rId16"/>
    <p:sldId id="283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1" r:id="rId2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6466" autoAdjust="0"/>
  </p:normalViewPr>
  <p:slideViewPr>
    <p:cSldViewPr>
      <p:cViewPr varScale="1">
        <p:scale>
          <a:sx n="64" d="100"/>
          <a:sy n="64" d="100"/>
        </p:scale>
        <p:origin x="-13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164"/>
    </p:cViewPr>
  </p:sorterViewPr>
  <p:notesViewPr>
    <p:cSldViewPr>
      <p:cViewPr varScale="1">
        <p:scale>
          <a:sx n="39" d="100"/>
          <a:sy n="39" d="100"/>
        </p:scale>
        <p:origin x="-1518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D06C7B24-20B7-4C64-B71D-354CB6D2E853}" type="datetimeFigureOut">
              <a:rPr lang="en-AU"/>
              <a:pPr>
                <a:defRPr/>
              </a:pPr>
              <a:t>8/08/2010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A7C94561-222E-4A50-BEEB-625C4A1D160C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816A6BBA-2C19-46BD-A8E0-40539BCD9BCD}" type="datetimeFigureOut">
              <a:rPr lang="en-AU"/>
              <a:pPr>
                <a:defRPr/>
              </a:pPr>
              <a:t>8/08/2010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A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A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BF134C1D-3B4A-42CD-9F01-BD116F0C7320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AU" smtClean="0"/>
          </a:p>
        </p:txBody>
      </p:sp>
      <p:sp>
        <p:nvSpPr>
          <p:cNvPr id="1638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D2DE338-4D6C-437A-8BC2-FBC709EDB7CA}" type="slidenum">
              <a:rPr lang="en-AU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A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AU" smtClean="0"/>
          </a:p>
        </p:txBody>
      </p:sp>
      <p:sp>
        <p:nvSpPr>
          <p:cNvPr id="3481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617919B-215C-47E4-8B35-A006742455FF}" type="slidenum">
              <a:rPr lang="en-AU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n-AU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80000"/>
              </a:lnSpc>
              <a:spcBef>
                <a:spcPct val="0"/>
              </a:spcBef>
            </a:pPr>
            <a:r>
              <a:rPr lang="en-AU" smtClean="0"/>
              <a:t>Students using ActiveExpressions in the classroom</a:t>
            </a:r>
          </a:p>
          <a:p>
            <a:pPr>
              <a:lnSpc>
                <a:spcPct val="80000"/>
              </a:lnSpc>
              <a:spcBef>
                <a:spcPct val="0"/>
              </a:spcBef>
            </a:pPr>
            <a:r>
              <a:rPr lang="en-AU" smtClean="0"/>
              <a:t>Classroom programs</a:t>
            </a:r>
          </a:p>
          <a:p>
            <a:pPr>
              <a:lnSpc>
                <a:spcPct val="80000"/>
              </a:lnSpc>
              <a:spcBef>
                <a:spcPct val="0"/>
              </a:spcBef>
            </a:pPr>
            <a:r>
              <a:rPr lang="en-AU" smtClean="0"/>
              <a:t>Assessment samples- PAT,Scaffolding Maths,Activeexpressions, Mathletics,</a:t>
            </a:r>
          </a:p>
          <a:p>
            <a:pPr>
              <a:lnSpc>
                <a:spcPct val="80000"/>
              </a:lnSpc>
              <a:spcBef>
                <a:spcPct val="0"/>
              </a:spcBef>
            </a:pPr>
            <a:r>
              <a:rPr lang="en-AU" smtClean="0"/>
              <a:t>Student engagement</a:t>
            </a:r>
          </a:p>
          <a:p>
            <a:pPr>
              <a:lnSpc>
                <a:spcPct val="80000"/>
              </a:lnSpc>
              <a:spcBef>
                <a:spcPct val="0"/>
              </a:spcBef>
            </a:pPr>
            <a:r>
              <a:rPr lang="en-AU" smtClean="0"/>
              <a:t>Student surveys</a:t>
            </a:r>
          </a:p>
          <a:p>
            <a:pPr>
              <a:lnSpc>
                <a:spcPct val="80000"/>
              </a:lnSpc>
              <a:spcBef>
                <a:spcPct val="0"/>
              </a:spcBef>
            </a:pPr>
            <a:r>
              <a:rPr lang="en-AU" smtClean="0"/>
              <a:t>Student generated activities on interacted white board printed as work samples. Eg flip charts</a:t>
            </a:r>
          </a:p>
          <a:p>
            <a:pPr>
              <a:lnSpc>
                <a:spcPct val="80000"/>
              </a:lnSpc>
              <a:spcBef>
                <a:spcPct val="0"/>
              </a:spcBef>
            </a:pPr>
            <a:r>
              <a:rPr lang="en-AU" smtClean="0"/>
              <a:t>Power point presentations</a:t>
            </a:r>
          </a:p>
          <a:p>
            <a:pPr>
              <a:lnSpc>
                <a:spcPct val="80000"/>
              </a:lnSpc>
              <a:spcBef>
                <a:spcPct val="0"/>
              </a:spcBef>
            </a:pPr>
            <a:r>
              <a:rPr lang="en-AU" smtClean="0"/>
              <a:t>Trial of resources e.g. skwirk, Tess, </a:t>
            </a:r>
          </a:p>
          <a:p>
            <a:pPr>
              <a:lnSpc>
                <a:spcPct val="80000"/>
              </a:lnSpc>
              <a:spcBef>
                <a:spcPct val="0"/>
              </a:spcBef>
            </a:pPr>
            <a:r>
              <a:rPr lang="en-AU" smtClean="0"/>
              <a:t>Teacher use of web resources</a:t>
            </a:r>
          </a:p>
          <a:p>
            <a:pPr>
              <a:lnSpc>
                <a:spcPct val="80000"/>
              </a:lnSpc>
              <a:spcBef>
                <a:spcPct val="0"/>
              </a:spcBef>
            </a:pPr>
            <a:r>
              <a:rPr lang="en-AU" smtClean="0"/>
              <a:t>Coaching for teachers with IT teacher</a:t>
            </a:r>
          </a:p>
          <a:p>
            <a:pPr>
              <a:lnSpc>
                <a:spcPct val="80000"/>
              </a:lnSpc>
              <a:spcBef>
                <a:spcPct val="0"/>
              </a:spcBef>
            </a:pPr>
            <a:r>
              <a:rPr lang="en-AU" smtClean="0"/>
              <a:t>Photos of students and teachers using Technology</a:t>
            </a:r>
          </a:p>
          <a:p>
            <a:pPr>
              <a:lnSpc>
                <a:spcPct val="80000"/>
              </a:lnSpc>
              <a:spcBef>
                <a:spcPct val="0"/>
              </a:spcBef>
            </a:pPr>
            <a:r>
              <a:rPr lang="en-AU" smtClean="0"/>
              <a:t>There have been many positive reports from parents about the use of the Interactive White boards and the children coming home excited about various lessons. </a:t>
            </a:r>
          </a:p>
          <a:p>
            <a:pPr>
              <a:lnSpc>
                <a:spcPct val="80000"/>
              </a:lnSpc>
              <a:spcBef>
                <a:spcPct val="0"/>
              </a:spcBef>
            </a:pPr>
            <a:r>
              <a:rPr lang="en-AU" smtClean="0"/>
              <a:t>P&amp;F are very supportive of 21</a:t>
            </a:r>
            <a:r>
              <a:rPr lang="en-AU" baseline="30000" smtClean="0"/>
              <a:t>st</a:t>
            </a:r>
            <a:r>
              <a:rPr lang="en-AU" smtClean="0"/>
              <a:t> Century learning and have provided funds to purchase licences for various sites the children and teachers use. </a:t>
            </a:r>
          </a:p>
          <a:p>
            <a:pPr>
              <a:lnSpc>
                <a:spcPct val="80000"/>
              </a:lnSpc>
              <a:spcBef>
                <a:spcPct val="0"/>
              </a:spcBef>
            </a:pPr>
            <a:r>
              <a:rPr lang="en-AU" smtClean="0"/>
              <a:t>Newspaper articles and school newsletters provides information about what has been happening at the school with Technology.</a:t>
            </a:r>
          </a:p>
          <a:p>
            <a:pPr>
              <a:lnSpc>
                <a:spcPct val="80000"/>
              </a:lnSpc>
              <a:spcBef>
                <a:spcPct val="0"/>
              </a:spcBef>
            </a:pPr>
            <a:r>
              <a:rPr lang="en-AU" smtClean="0"/>
              <a:t>IT teacher works with various classes to teach the children various skills on the computer</a:t>
            </a:r>
          </a:p>
          <a:p>
            <a:pPr>
              <a:spcBef>
                <a:spcPct val="0"/>
              </a:spcBef>
            </a:pPr>
            <a:endParaRPr lang="en-AU" smtClean="0"/>
          </a:p>
        </p:txBody>
      </p:sp>
      <p:sp>
        <p:nvSpPr>
          <p:cNvPr id="3686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E50E73F-AE3D-454C-847B-A8CA9B0BA2B8}" type="slidenum">
              <a:rPr lang="en-AU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AU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AU" smtClean="0"/>
          </a:p>
        </p:txBody>
      </p:sp>
      <p:sp>
        <p:nvSpPr>
          <p:cNvPr id="3891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508CAE2-05D2-4193-BB74-844E4E8C9519}" type="slidenum">
              <a:rPr lang="en-AU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en-AU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AU" smtClean="0"/>
              <a:t>Be prepared and take risks</a:t>
            </a:r>
          </a:p>
          <a:p>
            <a:pPr>
              <a:spcBef>
                <a:spcPct val="0"/>
              </a:spcBef>
            </a:pPr>
            <a:endParaRPr lang="en-AU" smtClean="0"/>
          </a:p>
        </p:txBody>
      </p:sp>
      <p:sp>
        <p:nvSpPr>
          <p:cNvPr id="4096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8C2BCFE-0A35-4F53-9270-BC91A8DE24A6}" type="slidenum">
              <a:rPr lang="en-AU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en-AU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AU" dirty="0" smtClean="0"/>
          </a:p>
        </p:txBody>
      </p:sp>
      <p:sp>
        <p:nvSpPr>
          <p:cNvPr id="4301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005C667-9FF2-41CF-977E-A415C6414181}" type="slidenum">
              <a:rPr lang="en-AU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en-AU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AU" smtClean="0"/>
          </a:p>
        </p:txBody>
      </p:sp>
      <p:sp>
        <p:nvSpPr>
          <p:cNvPr id="4710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85DC3D3-E2DB-4D0D-A16F-8A6E5758D950}" type="slidenum">
              <a:rPr lang="en-AU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en-AU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AU" smtClean="0"/>
          </a:p>
        </p:txBody>
      </p:sp>
      <p:sp>
        <p:nvSpPr>
          <p:cNvPr id="5120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717E2FB-BE2E-4077-A567-5CF1C355C295}" type="slidenum">
              <a:rPr lang="en-AU"/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en-A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AU" smtClean="0"/>
          </a:p>
        </p:txBody>
      </p:sp>
      <p:sp>
        <p:nvSpPr>
          <p:cNvPr id="4915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136DEFE-E548-4B8C-B951-55BB3EF75E78}" type="slidenum">
              <a:rPr lang="en-AU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en-AU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AU" smtClean="0"/>
          </a:p>
        </p:txBody>
      </p:sp>
      <p:sp>
        <p:nvSpPr>
          <p:cNvPr id="5325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E429B3A-C78E-48DD-8152-404491E20202}" type="slidenum">
              <a:rPr lang="en-AU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en-AU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dirty="0" smtClean="0"/>
              <a:t>All staff are feeling more competent with exploring IWB’s and using then more frequently in the classroom.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dirty="0" smtClean="0"/>
              <a:t>Staff feel a sense of individual achievement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dirty="0" smtClean="0"/>
              <a:t>Staff are more positive towards using Technology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dirty="0" smtClean="0"/>
              <a:t>Staff willing to take risks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dirty="0" smtClean="0"/>
              <a:t>Students are actively engaged and having fun while learning.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dirty="0" smtClean="0"/>
              <a:t>Students and staff are becoming more skilled in various uses of Technology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 smtClean="0"/>
              <a:t>Team Teaching- Using other teachers'' strengths in their areas of expertise with various forms of Technology.</a:t>
            </a:r>
            <a:endParaRPr lang="en-US" dirty="0" smtClean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AU" dirty="0"/>
          </a:p>
        </p:txBody>
      </p:sp>
      <p:sp>
        <p:nvSpPr>
          <p:cNvPr id="5529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ACC592C-5749-4DA9-A0ED-4C83BC5EA810}" type="slidenum">
              <a:rPr lang="en-AU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en-AU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AU" smtClean="0"/>
          </a:p>
        </p:txBody>
      </p:sp>
      <p:sp>
        <p:nvSpPr>
          <p:cNvPr id="1843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230B178-5391-4AB0-9E18-2BBE24B3CB36}" type="slidenum">
              <a:rPr lang="en-AU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A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AU" smtClean="0"/>
          </a:p>
        </p:txBody>
      </p:sp>
      <p:sp>
        <p:nvSpPr>
          <p:cNvPr id="5734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DA2D32B-80AD-434F-9BD0-305A7606575D}" type="slidenum">
              <a:rPr lang="en-AU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en-AU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AU" smtClean="0"/>
          </a:p>
        </p:txBody>
      </p:sp>
      <p:sp>
        <p:nvSpPr>
          <p:cNvPr id="5939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5184004-0EC3-4200-AF9D-72623A305A40}" type="slidenum">
              <a:rPr lang="en-AU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en-AU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AU" smtClean="0"/>
          </a:p>
        </p:txBody>
      </p:sp>
      <p:sp>
        <p:nvSpPr>
          <p:cNvPr id="614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5C53703-9D08-4167-A5C1-75A3A35E7C1F}" type="slidenum">
              <a:rPr lang="en-AU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en-AU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349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AU" smtClean="0"/>
          </a:p>
        </p:txBody>
      </p:sp>
      <p:sp>
        <p:nvSpPr>
          <p:cNvPr id="6349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00E20CC-68BE-46F2-97D4-C65924F05E64}" type="slidenum">
              <a:rPr lang="en-AU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en-AU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AU" smtClean="0"/>
          </a:p>
        </p:txBody>
      </p:sp>
      <p:sp>
        <p:nvSpPr>
          <p:cNvPr id="6553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2284C0C-4C95-462D-BCCE-4E47EB54F52D}" type="slidenum">
              <a:rPr lang="en-AU"/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en-A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AU" smtClean="0"/>
              <a:t>From the LTLL Framework two focus areas were identified to focus on as a school community for our project.</a:t>
            </a:r>
          </a:p>
        </p:txBody>
      </p:sp>
      <p:sp>
        <p:nvSpPr>
          <p:cNvPr id="2048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01C9C77-FC76-4727-AC08-E075FA65F892}" type="slidenum">
              <a:rPr lang="en-AU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A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AU" smtClean="0"/>
              <a:t>Two areas of our project are looking at Focus: Values- Excellence, Focus 5: Educative Leadership. With red lights identified most frequently here.</a:t>
            </a:r>
          </a:p>
        </p:txBody>
      </p:sp>
      <p:sp>
        <p:nvSpPr>
          <p:cNvPr id="2253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3147D25-8B78-4025-84DC-850FBD0D0399}" type="slidenum">
              <a:rPr lang="en-AU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A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AU" smtClean="0"/>
          </a:p>
        </p:txBody>
      </p:sp>
      <p:sp>
        <p:nvSpPr>
          <p:cNvPr id="2457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E38780D-553D-4C0E-88A8-F28BEEBA3442}" type="slidenum">
              <a:rPr lang="en-AU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AU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endParaRPr lang="en-AU" smtClean="0"/>
          </a:p>
        </p:txBody>
      </p:sp>
      <p:sp>
        <p:nvSpPr>
          <p:cNvPr id="2662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52AA7CA-9D7E-4E81-8360-F3E55885E5A7}" type="slidenum">
              <a:rPr lang="en-AU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AU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AU" smtClean="0"/>
              <a:t>Just have key words on slide but state all of the sentences above.</a:t>
            </a:r>
          </a:p>
        </p:txBody>
      </p:sp>
      <p:sp>
        <p:nvSpPr>
          <p:cNvPr id="2867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8597605-1873-43F4-9F21-987E76E2D132}" type="slidenum">
              <a:rPr lang="en-AU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AU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AU" smtClean="0"/>
          </a:p>
        </p:txBody>
      </p:sp>
      <p:sp>
        <p:nvSpPr>
          <p:cNvPr id="3072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C0C3E2D-846E-4FA9-B0B6-87D27E953188}" type="slidenum">
              <a:rPr lang="en-AU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A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AU" smtClean="0"/>
          </a:p>
        </p:txBody>
      </p:sp>
      <p:sp>
        <p:nvSpPr>
          <p:cNvPr id="3277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58D4B8C-83B2-4D57-AE36-D9F9A8AFD196}" type="slidenum">
              <a:rPr lang="en-AU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A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2"/>
          <p:cNvSpPr/>
          <p:nvPr/>
        </p:nvSpPr>
        <p:spPr>
          <a:xfrm flipV="1">
            <a:off x="5410200" y="3810000"/>
            <a:ext cx="3733800" cy="904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23"/>
          <p:cNvSpPr/>
          <p:nvPr/>
        </p:nvSpPr>
        <p:spPr>
          <a:xfrm flipV="1">
            <a:off x="5410200" y="3897313"/>
            <a:ext cx="3733800" cy="19208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24"/>
          <p:cNvSpPr/>
          <p:nvPr/>
        </p:nvSpPr>
        <p:spPr>
          <a:xfrm flipV="1">
            <a:off x="5410200" y="4114800"/>
            <a:ext cx="3733800" cy="9525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ectangle 25"/>
          <p:cNvSpPr/>
          <p:nvPr/>
        </p:nvSpPr>
        <p:spPr>
          <a:xfrm flipV="1">
            <a:off x="5410200" y="4164013"/>
            <a:ext cx="1965325" cy="19050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Rectangle 26"/>
          <p:cNvSpPr/>
          <p:nvPr/>
        </p:nvSpPr>
        <p:spPr>
          <a:xfrm flipV="1">
            <a:off x="5410200" y="4198938"/>
            <a:ext cx="1965325" cy="9525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11" name="Rounded Rectangle 29"/>
          <p:cNvSpPr/>
          <p:nvPr/>
        </p:nvSpPr>
        <p:spPr bwMode="white">
          <a:xfrm>
            <a:off x="5410200" y="3962400"/>
            <a:ext cx="3063875" cy="26988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12" name="Rounded Rectangle 30"/>
          <p:cNvSpPr/>
          <p:nvPr/>
        </p:nvSpPr>
        <p:spPr bwMode="white">
          <a:xfrm>
            <a:off x="7377113" y="4060825"/>
            <a:ext cx="1600200" cy="36513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Rectangle 6"/>
          <p:cNvSpPr/>
          <p:nvPr/>
        </p:nvSpPr>
        <p:spPr>
          <a:xfrm>
            <a:off x="0" y="3649663"/>
            <a:ext cx="9144000" cy="24447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Rectangle 9"/>
          <p:cNvSpPr/>
          <p:nvPr/>
        </p:nvSpPr>
        <p:spPr>
          <a:xfrm>
            <a:off x="0" y="3675063"/>
            <a:ext cx="9144000" cy="1412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" name="Rectangle 10"/>
          <p:cNvSpPr/>
          <p:nvPr/>
        </p:nvSpPr>
        <p:spPr>
          <a:xfrm flipV="1">
            <a:off x="6413500" y="3643313"/>
            <a:ext cx="2730500" cy="24765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6" name="Rectangle 18"/>
          <p:cNvSpPr/>
          <p:nvPr/>
        </p:nvSpPr>
        <p:spPr>
          <a:xfrm>
            <a:off x="0" y="0"/>
            <a:ext cx="9144000" cy="37020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2401888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7" name="Date Placeholder 27"/>
          <p:cNvSpPr>
            <a:spLocks noGrp="1"/>
          </p:cNvSpPr>
          <p:nvPr>
            <p:ph type="dt" sz="half" idx="10"/>
          </p:nvPr>
        </p:nvSpPr>
        <p:spPr>
          <a:xfrm>
            <a:off x="6705600" y="4206875"/>
            <a:ext cx="960438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19569E-6018-4E34-9327-F58E944EC08E}" type="datetimeFigureOut">
              <a:rPr lang="en-AU"/>
              <a:pPr>
                <a:defRPr/>
              </a:pPr>
              <a:t>8/08/2010</a:t>
            </a:fld>
            <a:endParaRPr lang="en-AU"/>
          </a:p>
        </p:txBody>
      </p:sp>
      <p:sp>
        <p:nvSpPr>
          <p:cNvPr id="18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1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20088" y="1588"/>
            <a:ext cx="747712" cy="365125"/>
          </a:xfrm>
        </p:spPr>
        <p:txBody>
          <a:bodyPr/>
          <a:lstStyle>
            <a:lvl1pPr algn="r">
              <a:defRPr sz="1800"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E9FE3B82-0E24-4E18-97DE-BF490C35796A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58F363-A504-4B84-95B1-AEFC647DDAFC}" type="datetimeFigureOut">
              <a:rPr lang="en-AU"/>
              <a:pPr>
                <a:defRPr/>
              </a:pPr>
              <a:t>8/08/2010</a:t>
            </a:fld>
            <a:endParaRPr lang="en-A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0D8E8B-5DAA-4B9E-8808-E77B9F3B8037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EE9EB2-E076-4395-9669-71FA65D37607}" type="datetimeFigureOut">
              <a:rPr lang="en-AU"/>
              <a:pPr>
                <a:defRPr/>
              </a:pPr>
              <a:t>8/08/2010</a:t>
            </a:fld>
            <a:endParaRPr lang="en-A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7B7815-EE8A-464F-ADC0-F8A3C79449E3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1CB4F-8B00-4E1A-B8E6-7411DCF4294B}" type="datetimeFigureOut">
              <a:rPr lang="en-AU"/>
              <a:pPr>
                <a:defRPr/>
              </a:pPr>
              <a:t>8/08/2010</a:t>
            </a:fld>
            <a:endParaRPr lang="en-A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78219C-0BA4-4AF6-9303-9B5D7FAEFD26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981201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87278C-DB55-4805-A038-15AC4C7E2746}" type="datetimeFigureOut">
              <a:rPr lang="en-AU"/>
              <a:pPr>
                <a:defRPr/>
              </a:pPr>
              <a:t>8/08/2010</a:t>
            </a:fld>
            <a:endParaRPr lang="en-A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85457F-44FB-4AC1-B92B-916AE8A49DD5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49425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49425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766886-01B3-4532-ACED-851836695042}" type="datetimeFigureOut">
              <a:rPr lang="en-AU"/>
              <a:pPr>
                <a:defRPr/>
              </a:pPr>
              <a:t>8/08/2010</a:t>
            </a:fld>
            <a:endParaRPr lang="en-AU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A252F8-AEF7-4D83-B071-E4E563EEE15C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/>
          <a:lstStyle>
            <a:lvl1pPr>
              <a:defRPr sz="4000" b="0" i="0" cap="none" baseline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21226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8306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F1601F58-C776-4CB3-933E-16142A9CEECE}" type="datetimeFigureOut">
              <a:rPr lang="en-AU"/>
              <a:pPr>
                <a:defRPr/>
              </a:pPr>
              <a:t>8/08/2010</a:t>
            </a:fld>
            <a:endParaRPr lang="en-AU"/>
          </a:p>
        </p:txBody>
      </p:sp>
      <p:sp>
        <p:nvSpPr>
          <p:cNvPr id="8" name="Slide Number Placeholder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62F4E8AB-6077-4807-B11C-2B1E3930050C}" type="slidenum">
              <a:rPr lang="en-AU"/>
              <a:pPr>
                <a:defRPr/>
              </a:pPr>
              <a:t>‹#›</a:t>
            </a:fld>
            <a:endParaRPr lang="en-AU"/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583363" y="612775"/>
            <a:ext cx="957262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A7024C-3869-4D7B-9064-5FC62FF81114}" type="datetimeFigureOut">
              <a:rPr lang="en-AU"/>
              <a:pPr>
                <a:defRPr/>
              </a:pPr>
              <a:t>8/08/2010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09D4FA-D91C-475F-9BAE-0AFDB1531970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12D82E-675F-495C-8ABB-B05AF96DB70E}" type="datetimeFigureOut">
              <a:rPr lang="en-AU"/>
              <a:pPr>
                <a:defRPr/>
              </a:pPr>
              <a:t>8/08/2010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4ED7F8-615C-44EA-BF0D-0E56751857F4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A3A4A8-CD4E-49DF-B713-0086AA3A2CA9}" type="datetimeFigureOut">
              <a:rPr lang="en-AU"/>
              <a:pPr>
                <a:defRPr/>
              </a:pPr>
              <a:t>8/08/2010</a:t>
            </a:fld>
            <a:endParaRPr lang="en-AU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B37F93-5F93-41F7-8810-B2121359C797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40435" y="1109161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8443" y="3274309"/>
            <a:ext cx="2590800" cy="2516489"/>
          </a:xfrm>
        </p:spPr>
        <p:txBody>
          <a:bodyPr lIns="0" tIns="0" rIns="4572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86ACAC-A37B-44BE-A481-8E71876504DB}" type="datetimeFigureOut">
              <a:rPr lang="en-AU"/>
              <a:pPr>
                <a:defRPr/>
              </a:pPr>
              <a:t>8/08/2010</a:t>
            </a:fld>
            <a:endParaRPr lang="en-AU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9561B8-0001-4077-8A09-419D68290D8F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0" y="366713"/>
            <a:ext cx="9144000" cy="8413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9" name="Rectangle 28"/>
          <p:cNvSpPr/>
          <p:nvPr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0" name="Rectangle 29"/>
          <p:cNvSpPr/>
          <p:nvPr/>
        </p:nvSpPr>
        <p:spPr>
          <a:xfrm>
            <a:off x="0" y="307975"/>
            <a:ext cx="9144000" cy="920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1" name="Rectangle 30"/>
          <p:cNvSpPr/>
          <p:nvPr/>
        </p:nvSpPr>
        <p:spPr>
          <a:xfrm flipV="1">
            <a:off x="5410200" y="360363"/>
            <a:ext cx="3733800" cy="904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2" name="Rectangle 31"/>
          <p:cNvSpPr/>
          <p:nvPr/>
        </p:nvSpPr>
        <p:spPr>
          <a:xfrm flipV="1">
            <a:off x="5410200" y="439738"/>
            <a:ext cx="3733800" cy="18097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33" name="Rounded Rectangle 32"/>
          <p:cNvSpPr/>
          <p:nvPr/>
        </p:nvSpPr>
        <p:spPr bwMode="white">
          <a:xfrm>
            <a:off x="5407025" y="496888"/>
            <a:ext cx="3063875" cy="28575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34" name="Rounded Rectangle 33"/>
          <p:cNvSpPr/>
          <p:nvPr/>
        </p:nvSpPr>
        <p:spPr bwMode="white">
          <a:xfrm>
            <a:off x="7373938" y="588963"/>
            <a:ext cx="1600200" cy="3651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5" name="Rectangle 34"/>
          <p:cNvSpPr/>
          <p:nvPr/>
        </p:nvSpPr>
        <p:spPr bwMode="invGray">
          <a:xfrm>
            <a:off x="9085263" y="-1588"/>
            <a:ext cx="57150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36" name="Rectangle 35"/>
          <p:cNvSpPr/>
          <p:nvPr/>
        </p:nvSpPr>
        <p:spPr bwMode="invGray">
          <a:xfrm>
            <a:off x="9043988" y="-1588"/>
            <a:ext cx="28575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37" name="Rectangle 36"/>
          <p:cNvSpPr/>
          <p:nvPr/>
        </p:nvSpPr>
        <p:spPr bwMode="invGray">
          <a:xfrm>
            <a:off x="9024938" y="-1588"/>
            <a:ext cx="9525" cy="620713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8" name="Rectangle 37"/>
          <p:cNvSpPr/>
          <p:nvPr/>
        </p:nvSpPr>
        <p:spPr bwMode="invGray">
          <a:xfrm>
            <a:off x="8975725" y="-1588"/>
            <a:ext cx="26988" cy="620713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9" name="Rectangle 38"/>
          <p:cNvSpPr/>
          <p:nvPr/>
        </p:nvSpPr>
        <p:spPr bwMode="invGray">
          <a:xfrm>
            <a:off x="8915400" y="0"/>
            <a:ext cx="55563" cy="585788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0" name="Rectangle 39"/>
          <p:cNvSpPr/>
          <p:nvPr/>
        </p:nvSpPr>
        <p:spPr bwMode="invGray">
          <a:xfrm>
            <a:off x="8874125" y="0"/>
            <a:ext cx="7938" cy="585788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39" name="Title Placeholder 21"/>
          <p:cNvSpPr>
            <a:spLocks noGrp="1"/>
          </p:cNvSpPr>
          <p:nvPr>
            <p:ph type="title"/>
          </p:nvPr>
        </p:nvSpPr>
        <p:spPr bwMode="auto">
          <a:xfrm>
            <a:off x="457200" y="1143000"/>
            <a:ext cx="8229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40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57200" y="2249488"/>
            <a:ext cx="8229600" cy="432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586538" y="612775"/>
            <a:ext cx="957262" cy="457200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800" smtClean="0">
                <a:solidFill>
                  <a:schemeClr val="accent2"/>
                </a:solidFill>
                <a:latin typeface="+mn-lt"/>
              </a:defRPr>
            </a:lvl1pPr>
          </a:lstStyle>
          <a:p>
            <a:pPr>
              <a:defRPr/>
            </a:pPr>
            <a:fld id="{499004B9-3EF6-441B-9575-89CA97BBA3EA}" type="datetimeFigureOut">
              <a:rPr lang="en-AU"/>
              <a:pPr>
                <a:defRPr/>
              </a:pPr>
              <a:t>8/08/2010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5257800" y="612775"/>
            <a:ext cx="1325563" cy="457200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800">
                <a:solidFill>
                  <a:schemeClr val="accent2"/>
                </a:solidFill>
                <a:latin typeface="+mn-lt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74038" y="1588"/>
            <a:ext cx="762000" cy="366712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800" smtClean="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E4F4C2E0-2124-433A-916E-D7E59EC99FA3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3" r:id="rId2"/>
    <p:sldLayoutId id="2147483682" r:id="rId3"/>
    <p:sldLayoutId id="2147483681" r:id="rId4"/>
    <p:sldLayoutId id="2147483685" r:id="rId5"/>
    <p:sldLayoutId id="2147483686" r:id="rId6"/>
    <p:sldLayoutId id="2147483680" r:id="rId7"/>
    <p:sldLayoutId id="2147483679" r:id="rId8"/>
    <p:sldLayoutId id="2147483678" r:id="rId9"/>
    <p:sldLayoutId id="2147483677" r:id="rId10"/>
    <p:sldLayoutId id="2147483676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9pPr>
    </p:titleStyle>
    <p:bodyStyle>
      <a:lvl1pPr marL="365125" indent="-255588" algn="l" rtl="0" fontAlgn="base">
        <a:spcBef>
          <a:spcPts val="300"/>
        </a:spcBef>
        <a:spcAft>
          <a:spcPct val="0"/>
        </a:spcAft>
        <a:buClr>
          <a:srgbClr val="A04DA3"/>
        </a:buClr>
        <a:buFont typeface="Georgia" pitchFamily="18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7225" indent="-246063" algn="l" rtl="0" fontAlgn="base">
        <a:spcBef>
          <a:spcPts val="300"/>
        </a:spcBef>
        <a:spcAft>
          <a:spcPct val="0"/>
        </a:spcAft>
        <a:buClr>
          <a:schemeClr val="accent2"/>
        </a:buClr>
        <a:buFont typeface="Georgia" pitchFamily="18" charset="0"/>
        <a:buChar char="▫"/>
        <a:defRPr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2338" indent="-219075" algn="l" rtl="0" fontAlgn="base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13" indent="-200025" algn="l" rtl="0" fontAlgn="base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063" indent="-182563" algn="l" rtl="0" fontAlgn="base">
        <a:spcBef>
          <a:spcPts val="300"/>
        </a:spcBef>
        <a:spcAft>
          <a:spcPct val="0"/>
        </a:spcAft>
        <a:buClr>
          <a:srgbClr val="A04DA3"/>
        </a:buClr>
        <a:buFont typeface="Georgia" pitchFamily="18" charset="0"/>
        <a:buChar char="▫"/>
        <a:defRPr sz="2000" kern="1200">
          <a:solidFill>
            <a:srgbClr val="A04DA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w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pn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Relationship Id="rId9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smtClean="0"/>
              <a:t>St. Joseph’s, Hillston</a:t>
            </a:r>
          </a:p>
        </p:txBody>
      </p:sp>
      <p:sp>
        <p:nvSpPr>
          <p:cNvPr id="15363" name="Subtitle 2"/>
          <p:cNvSpPr>
            <a:spLocks noGrp="1"/>
          </p:cNvSpPr>
          <p:nvPr>
            <p:ph type="subTitle" idx="1"/>
          </p:nvPr>
        </p:nvSpPr>
        <p:spPr>
          <a:xfrm>
            <a:off x="457200" y="3900488"/>
            <a:ext cx="4953000" cy="1752600"/>
          </a:xfrm>
        </p:spPr>
        <p:txBody>
          <a:bodyPr/>
          <a:lstStyle/>
          <a:p>
            <a:pPr marL="63500"/>
            <a:r>
              <a:rPr lang="en-AU" i="1" smtClean="0"/>
              <a:t>Let you light shine before all</a:t>
            </a:r>
          </a:p>
        </p:txBody>
      </p:sp>
      <p:pic>
        <p:nvPicPr>
          <p:cNvPr id="1026" name="Picture 2"/>
          <p:cNvPicPr preferRelativeResize="0">
            <a:picLocks noChangeArrowheads="1"/>
          </p:cNvPicPr>
          <p:nvPr/>
        </p:nvPicPr>
        <p:blipFill>
          <a:blip r:embed="rId3" cstate="print"/>
          <a:srcRect l="7143" r="7143"/>
          <a:stretch>
            <a:fillRect/>
          </a:stretch>
        </p:blipFill>
        <p:spPr bwMode="auto">
          <a:xfrm>
            <a:off x="539552" y="332656"/>
            <a:ext cx="1728192" cy="21602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TextBox 6"/>
          <p:cNvSpPr txBox="1"/>
          <p:nvPr/>
        </p:nvSpPr>
        <p:spPr>
          <a:xfrm>
            <a:off x="611188" y="4652963"/>
            <a:ext cx="7345362" cy="17541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dirty="0">
                <a:latin typeface="+mj-lt"/>
                <a:cs typeface="Arial" pitchFamily="34" charset="0"/>
              </a:rPr>
              <a:t>LTLL Mid-point Meeting</a:t>
            </a:r>
            <a:br>
              <a:rPr lang="en-US" sz="3600" dirty="0">
                <a:latin typeface="+mj-lt"/>
                <a:cs typeface="Arial" pitchFamily="34" charset="0"/>
              </a:rPr>
            </a:br>
            <a:r>
              <a:rPr lang="en-US" sz="3600" dirty="0">
                <a:latin typeface="+mj-lt"/>
                <a:cs typeface="Arial" pitchFamily="34" charset="0"/>
              </a:rPr>
              <a:t> Hay 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dirty="0">
                <a:latin typeface="+mj-lt"/>
                <a:cs typeface="Arial" pitchFamily="34" charset="0"/>
              </a:rPr>
              <a:t>Monday, 9</a:t>
            </a:r>
            <a:r>
              <a:rPr lang="en-US" sz="3600" baseline="30000" dirty="0">
                <a:latin typeface="+mj-lt"/>
                <a:cs typeface="Arial" pitchFamily="34" charset="0"/>
              </a:rPr>
              <a:t>th</a:t>
            </a:r>
            <a:r>
              <a:rPr lang="en-US" sz="3600" dirty="0">
                <a:latin typeface="+mj-lt"/>
                <a:cs typeface="Arial" pitchFamily="34" charset="0"/>
              </a:rPr>
              <a:t> of August, 2010</a:t>
            </a:r>
            <a:endParaRPr lang="en-AU" sz="3600" dirty="0">
              <a:latin typeface="+mj-lt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2" descr="http://t0.gstatic.com/images?q=tbn:ANd9GcQl7X7RpukfSq6egVpDgtYekQW_7_sU2kvRPSbFM0TiI48IiZU&amp;t=1&amp;usg=__yVAtubFECTbNKgePWDS1vk9LC88=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25" y="4724400"/>
            <a:ext cx="2466975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692696"/>
            <a:ext cx="8229600" cy="1066800"/>
          </a:xfrm>
        </p:spPr>
        <p:txBody>
          <a:bodyPr/>
          <a:lstStyle/>
          <a:p>
            <a:r>
              <a:rPr lang="en-US" dirty="0" smtClean="0"/>
              <a:t>How successful have we been?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528" y="1556792"/>
            <a:ext cx="8229600" cy="4324350"/>
          </a:xfrm>
        </p:spPr>
        <p:txBody>
          <a:bodyPr/>
          <a:lstStyle/>
          <a:p>
            <a:r>
              <a:rPr lang="en-AU" sz="2000" dirty="0" smtClean="0"/>
              <a:t>All staff are feeling more competent with exploring IWB’s and using them more frequently in the classroom.</a:t>
            </a:r>
          </a:p>
          <a:p>
            <a:r>
              <a:rPr lang="en-AU" sz="2000" dirty="0" smtClean="0"/>
              <a:t>Staff feel a sense of individual achievement </a:t>
            </a:r>
          </a:p>
          <a:p>
            <a:r>
              <a:rPr lang="en-AU" sz="2000" dirty="0" smtClean="0"/>
              <a:t>Staff are more positive towards using Technology</a:t>
            </a:r>
          </a:p>
          <a:p>
            <a:r>
              <a:rPr lang="en-AU" sz="2000" dirty="0" smtClean="0"/>
              <a:t>Staff willing to take risks</a:t>
            </a:r>
          </a:p>
          <a:p>
            <a:r>
              <a:rPr lang="en-AU" sz="2000" dirty="0" smtClean="0"/>
              <a:t>Students are actively engaged and having fun while learning.</a:t>
            </a:r>
          </a:p>
          <a:p>
            <a:r>
              <a:rPr lang="en-AU" sz="2000" dirty="0" smtClean="0"/>
              <a:t>Students and staff are becoming more skilled in various uses of Technology</a:t>
            </a:r>
          </a:p>
          <a:p>
            <a:r>
              <a:rPr lang="en-AU" sz="2000" dirty="0" smtClean="0"/>
              <a:t>Team Teaching- Using other </a:t>
            </a:r>
            <a:r>
              <a:rPr lang="en-AU" sz="2000" dirty="0" smtClean="0"/>
              <a:t>teachers’ strengths </a:t>
            </a:r>
            <a:r>
              <a:rPr lang="en-AU" sz="2000" dirty="0" smtClean="0"/>
              <a:t>in their areas of expertise with various forms of Technology.</a:t>
            </a:r>
            <a:endParaRPr lang="en-US" sz="2000" dirty="0" smtClean="0"/>
          </a:p>
        </p:txBody>
      </p:sp>
      <p:sp>
        <p:nvSpPr>
          <p:cNvPr id="33796" name="Rectangle 3"/>
          <p:cNvSpPr>
            <a:spLocks noChangeArrowheads="1"/>
          </p:cNvSpPr>
          <p:nvPr/>
        </p:nvSpPr>
        <p:spPr bwMode="auto">
          <a:xfrm>
            <a:off x="5651500" y="6237288"/>
            <a:ext cx="32591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AU" i="1">
                <a:latin typeface="Georgia" pitchFamily="18" charset="0"/>
              </a:rPr>
              <a:t>IT for Teaching and Learning</a:t>
            </a:r>
          </a:p>
        </p:txBody>
      </p:sp>
      <p:sp>
        <p:nvSpPr>
          <p:cNvPr id="33797" name="Rectangle 4"/>
          <p:cNvSpPr>
            <a:spLocks noChangeArrowheads="1"/>
          </p:cNvSpPr>
          <p:nvPr/>
        </p:nvSpPr>
        <p:spPr bwMode="auto">
          <a:xfrm>
            <a:off x="611188" y="6165850"/>
            <a:ext cx="334803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AU">
                <a:solidFill>
                  <a:srgbClr val="FF0000"/>
                </a:solidFill>
                <a:latin typeface="Arial Rounded MT Bold" pitchFamily="34" charset="0"/>
              </a:rPr>
              <a:t>Focus 3: Values - Excellence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3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3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37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37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Evidence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dirty="0" smtClean="0"/>
              <a:t>Work Samples</a:t>
            </a:r>
          </a:p>
          <a:p>
            <a:pPr>
              <a:lnSpc>
                <a:spcPct val="80000"/>
              </a:lnSpc>
            </a:pPr>
            <a:endParaRPr lang="en-US" dirty="0" smtClean="0"/>
          </a:p>
          <a:p>
            <a:pPr>
              <a:lnSpc>
                <a:spcPct val="80000"/>
              </a:lnSpc>
            </a:pPr>
            <a:r>
              <a:rPr lang="en-US" dirty="0" smtClean="0"/>
              <a:t>Learning Resources</a:t>
            </a:r>
          </a:p>
          <a:p>
            <a:pPr>
              <a:lnSpc>
                <a:spcPct val="80000"/>
              </a:lnSpc>
            </a:pPr>
            <a:endParaRPr lang="en-US" dirty="0" smtClean="0"/>
          </a:p>
          <a:p>
            <a:pPr>
              <a:lnSpc>
                <a:spcPct val="80000"/>
              </a:lnSpc>
            </a:pPr>
            <a:r>
              <a:rPr lang="en-US" dirty="0" smtClean="0"/>
              <a:t>Assessment Resources</a:t>
            </a:r>
          </a:p>
          <a:p>
            <a:pPr>
              <a:lnSpc>
                <a:spcPct val="80000"/>
              </a:lnSpc>
            </a:pPr>
            <a:endParaRPr lang="en-US" dirty="0" smtClean="0"/>
          </a:p>
          <a:p>
            <a:pPr>
              <a:lnSpc>
                <a:spcPct val="80000"/>
              </a:lnSpc>
            </a:pPr>
            <a:r>
              <a:rPr lang="en-US" dirty="0" smtClean="0"/>
              <a:t>Classroom Programs</a:t>
            </a:r>
          </a:p>
          <a:p>
            <a:pPr>
              <a:lnSpc>
                <a:spcPct val="80000"/>
              </a:lnSpc>
              <a:buFont typeface="Georgia" pitchFamily="18" charset="0"/>
              <a:buNone/>
            </a:pPr>
            <a:endParaRPr lang="en-US" dirty="0" smtClean="0"/>
          </a:p>
          <a:p>
            <a:pPr>
              <a:lnSpc>
                <a:spcPct val="80000"/>
              </a:lnSpc>
            </a:pPr>
            <a:r>
              <a:rPr lang="en-US" dirty="0" smtClean="0"/>
              <a:t>Staff and Student Evaluations</a:t>
            </a:r>
          </a:p>
        </p:txBody>
      </p:sp>
      <p:sp>
        <p:nvSpPr>
          <p:cNvPr id="35843" name="Rectangle 3"/>
          <p:cNvSpPr>
            <a:spLocks noChangeArrowheads="1"/>
          </p:cNvSpPr>
          <p:nvPr/>
        </p:nvSpPr>
        <p:spPr bwMode="auto">
          <a:xfrm>
            <a:off x="5580063" y="6237288"/>
            <a:ext cx="32591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AU" i="1">
                <a:latin typeface="Georgia" pitchFamily="18" charset="0"/>
              </a:rPr>
              <a:t>IT for Teaching and Learning</a:t>
            </a:r>
          </a:p>
        </p:txBody>
      </p:sp>
      <p:sp>
        <p:nvSpPr>
          <p:cNvPr id="35844" name="Rectangle 4"/>
          <p:cNvSpPr>
            <a:spLocks noChangeArrowheads="1"/>
          </p:cNvSpPr>
          <p:nvPr/>
        </p:nvSpPr>
        <p:spPr bwMode="auto">
          <a:xfrm>
            <a:off x="611188" y="6165850"/>
            <a:ext cx="334803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AU">
                <a:solidFill>
                  <a:srgbClr val="FF0000"/>
                </a:solidFill>
                <a:latin typeface="Arial Rounded MT Bold" pitchFamily="34" charset="0"/>
              </a:rPr>
              <a:t>Focus 3: Values - Excellence</a:t>
            </a:r>
          </a:p>
        </p:txBody>
      </p:sp>
      <p:pic>
        <p:nvPicPr>
          <p:cNvPr id="6" name="Picture 5" descr="IMG_0368.jpg"/>
          <p:cNvPicPr>
            <a:picLocks noChangeAspect="1"/>
          </p:cNvPicPr>
          <p:nvPr/>
        </p:nvPicPr>
        <p:blipFill>
          <a:blip r:embed="rId3" cstate="print"/>
          <a:srcRect l="13600" t="22700" b="13251"/>
          <a:stretch>
            <a:fillRect/>
          </a:stretch>
        </p:blipFill>
        <p:spPr>
          <a:xfrm>
            <a:off x="5580112" y="980728"/>
            <a:ext cx="3003798" cy="29690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2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2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2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2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Three Challenges</a:t>
            </a:r>
            <a:endParaRPr lang="en-US" smtClean="0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249488"/>
            <a:ext cx="8229600" cy="2043608"/>
          </a:xfrm>
        </p:spPr>
        <p:txBody>
          <a:bodyPr/>
          <a:lstStyle/>
          <a:p>
            <a:r>
              <a:rPr lang="en-AU" sz="3200" dirty="0" smtClean="0"/>
              <a:t>Continual upgrading of Technology </a:t>
            </a:r>
            <a:endParaRPr lang="en-AU" sz="3200" dirty="0" smtClean="0"/>
          </a:p>
          <a:p>
            <a:endParaRPr lang="en-AU" sz="3200" dirty="0" smtClean="0"/>
          </a:p>
          <a:p>
            <a:r>
              <a:rPr lang="en-AU" sz="3200" dirty="0" smtClean="0"/>
              <a:t>Time to prepare and </a:t>
            </a:r>
            <a:r>
              <a:rPr lang="en-AU" sz="3200" dirty="0" smtClean="0"/>
              <a:t>resources</a:t>
            </a:r>
          </a:p>
          <a:p>
            <a:endParaRPr lang="en-AU" sz="3200" dirty="0" smtClean="0"/>
          </a:p>
          <a:p>
            <a:r>
              <a:rPr lang="en-AU" sz="3200" dirty="0" smtClean="0"/>
              <a:t>Equitable access to technology </a:t>
            </a:r>
          </a:p>
          <a:p>
            <a:pPr algn="ctr"/>
            <a:endParaRPr lang="en-AU" sz="2000" b="1" dirty="0" smtClean="0"/>
          </a:p>
          <a:p>
            <a:endParaRPr lang="en-AU" sz="2000" dirty="0" smtClean="0"/>
          </a:p>
          <a:p>
            <a:endParaRPr lang="en-AU" sz="2000" dirty="0" smtClean="0"/>
          </a:p>
          <a:p>
            <a:endParaRPr lang="en-US" dirty="0" smtClean="0"/>
          </a:p>
        </p:txBody>
      </p:sp>
      <p:sp>
        <p:nvSpPr>
          <p:cNvPr id="37892" name="Rectangle 3"/>
          <p:cNvSpPr>
            <a:spLocks noChangeArrowheads="1"/>
          </p:cNvSpPr>
          <p:nvPr/>
        </p:nvSpPr>
        <p:spPr bwMode="auto">
          <a:xfrm>
            <a:off x="5580063" y="6237288"/>
            <a:ext cx="32591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AU" i="1">
                <a:latin typeface="Georgia" pitchFamily="18" charset="0"/>
              </a:rPr>
              <a:t>IT for Teaching and Learning</a:t>
            </a:r>
          </a:p>
        </p:txBody>
      </p:sp>
      <p:sp>
        <p:nvSpPr>
          <p:cNvPr id="37893" name="Rectangle 4"/>
          <p:cNvSpPr>
            <a:spLocks noChangeArrowheads="1"/>
          </p:cNvSpPr>
          <p:nvPr/>
        </p:nvSpPr>
        <p:spPr bwMode="auto">
          <a:xfrm>
            <a:off x="611188" y="6165850"/>
            <a:ext cx="334803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AU">
                <a:solidFill>
                  <a:srgbClr val="FF0000"/>
                </a:solidFill>
                <a:latin typeface="Arial Rounded MT Bold" pitchFamily="34" charset="0"/>
              </a:rPr>
              <a:t>Focus 3: Values - Excellence</a:t>
            </a:r>
          </a:p>
        </p:txBody>
      </p:sp>
      <p:pic>
        <p:nvPicPr>
          <p:cNvPr id="2054" name="Picture 6" descr="C:\Documents and Settings\fhopkin\Local Settings\Temporary Internet Files\Content.IE5\PV4IUX4T\MC900071014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224" y="3140968"/>
            <a:ext cx="2281942" cy="29964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/>
          <a:lstStyle/>
          <a:p>
            <a:r>
              <a:rPr lang="en-AU" dirty="0" smtClean="0"/>
              <a:t>Three things we have learnt</a:t>
            </a:r>
            <a:endParaRPr lang="en-US" dirty="0" smtClean="0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499992" y="2249488"/>
            <a:ext cx="4644008" cy="4324350"/>
          </a:xfrm>
        </p:spPr>
        <p:txBody>
          <a:bodyPr/>
          <a:lstStyle/>
          <a:p>
            <a:r>
              <a:rPr lang="en-AU" dirty="0" smtClean="0"/>
              <a:t>Search and you will receive- there are so many resources and websites available</a:t>
            </a:r>
          </a:p>
          <a:p>
            <a:r>
              <a:rPr lang="en-AU" dirty="0" smtClean="0"/>
              <a:t>21</a:t>
            </a:r>
            <a:r>
              <a:rPr lang="en-AU" baseline="30000" dirty="0" smtClean="0"/>
              <a:t>st</a:t>
            </a:r>
            <a:r>
              <a:rPr lang="en-AU" dirty="0" smtClean="0"/>
              <a:t> Century learners are here to stay</a:t>
            </a:r>
          </a:p>
          <a:p>
            <a:r>
              <a:rPr lang="en-AU" dirty="0" smtClean="0"/>
              <a:t>Self-assessment leads to </a:t>
            </a:r>
            <a:r>
              <a:rPr lang="en-AU" dirty="0" smtClean="0"/>
              <a:t>authentic learning</a:t>
            </a:r>
            <a:endParaRPr lang="en-AU" dirty="0" smtClean="0"/>
          </a:p>
        </p:txBody>
      </p:sp>
      <p:sp>
        <p:nvSpPr>
          <p:cNvPr id="39940" name="Rectangle 3"/>
          <p:cNvSpPr>
            <a:spLocks noChangeArrowheads="1"/>
          </p:cNvSpPr>
          <p:nvPr/>
        </p:nvSpPr>
        <p:spPr bwMode="auto">
          <a:xfrm>
            <a:off x="5651500" y="6237288"/>
            <a:ext cx="32591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AU" i="1">
                <a:latin typeface="Georgia" pitchFamily="18" charset="0"/>
              </a:rPr>
              <a:t>IT for Teaching and Learning</a:t>
            </a:r>
          </a:p>
        </p:txBody>
      </p:sp>
      <p:sp>
        <p:nvSpPr>
          <p:cNvPr id="39941" name="Rectangle 4"/>
          <p:cNvSpPr>
            <a:spLocks noChangeArrowheads="1"/>
          </p:cNvSpPr>
          <p:nvPr/>
        </p:nvSpPr>
        <p:spPr bwMode="auto">
          <a:xfrm>
            <a:off x="611188" y="6165850"/>
            <a:ext cx="334803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AU">
                <a:solidFill>
                  <a:srgbClr val="FF0000"/>
                </a:solidFill>
                <a:latin typeface="Arial Rounded MT Bold" pitchFamily="34" charset="0"/>
              </a:rPr>
              <a:t>Focus 3: Values - Excellence</a:t>
            </a:r>
          </a:p>
        </p:txBody>
      </p:sp>
      <p:pic>
        <p:nvPicPr>
          <p:cNvPr id="3074" name="Picture 2" descr="P:\Photos 2010\world maths day\world maths day 0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420888"/>
            <a:ext cx="4296490" cy="3222470"/>
          </a:xfrm>
          <a:prstGeom prst="rect">
            <a:avLst/>
          </a:prstGeom>
          <a:noFill/>
        </p:spPr>
      </p:pic>
      <p:sp>
        <p:nvSpPr>
          <p:cNvPr id="9" name="Cloud Callout 8"/>
          <p:cNvSpPr/>
          <p:nvPr/>
        </p:nvSpPr>
        <p:spPr>
          <a:xfrm>
            <a:off x="2987824" y="2492896"/>
            <a:ext cx="1584176" cy="1368152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" name="TextBox 7"/>
          <p:cNvSpPr txBox="1"/>
          <p:nvPr/>
        </p:nvSpPr>
        <p:spPr>
          <a:xfrm>
            <a:off x="2915816" y="2708920"/>
            <a:ext cx="18722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dirty="0" smtClean="0">
                <a:solidFill>
                  <a:schemeClr val="bg1"/>
                </a:solidFill>
              </a:rPr>
              <a:t>We are 21</a:t>
            </a:r>
            <a:r>
              <a:rPr lang="en-AU" baseline="30000" dirty="0" smtClean="0">
                <a:solidFill>
                  <a:schemeClr val="bg1"/>
                </a:solidFill>
              </a:rPr>
              <a:t>st</a:t>
            </a:r>
            <a:r>
              <a:rPr lang="en-AU" dirty="0" smtClean="0">
                <a:solidFill>
                  <a:schemeClr val="bg1"/>
                </a:solidFill>
              </a:rPr>
              <a:t> Century Learners</a:t>
            </a:r>
            <a:endParaRPr lang="en-A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Three Questions</a:t>
            </a:r>
            <a:endParaRPr lang="en-US" dirty="0" smtClean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580112" y="1196752"/>
            <a:ext cx="3106688" cy="2160240"/>
          </a:xfrm>
        </p:spPr>
        <p:txBody>
          <a:bodyPr/>
          <a:lstStyle/>
          <a:p>
            <a:r>
              <a:rPr lang="en-AU" sz="2000" dirty="0" smtClean="0"/>
              <a:t>How can we tap into all the wonderful ready made resources of teachers in our diocese?</a:t>
            </a:r>
          </a:p>
          <a:p>
            <a:endParaRPr lang="en-AU" sz="2000" dirty="0" smtClean="0"/>
          </a:p>
          <a:p>
            <a:endParaRPr lang="en-AU" sz="2000" dirty="0" smtClean="0"/>
          </a:p>
          <a:p>
            <a:endParaRPr lang="en-AU" sz="2000" dirty="0" smtClean="0"/>
          </a:p>
          <a:p>
            <a:pPr>
              <a:buFontTx/>
              <a:buNone/>
            </a:pPr>
            <a:endParaRPr lang="en-AU" sz="2000" dirty="0" smtClean="0"/>
          </a:p>
          <a:p>
            <a:endParaRPr lang="en-US" sz="2000" dirty="0" smtClean="0"/>
          </a:p>
        </p:txBody>
      </p:sp>
      <p:sp>
        <p:nvSpPr>
          <p:cNvPr id="41988" name="Rectangle 3"/>
          <p:cNvSpPr>
            <a:spLocks noChangeArrowheads="1"/>
          </p:cNvSpPr>
          <p:nvPr/>
        </p:nvSpPr>
        <p:spPr bwMode="auto">
          <a:xfrm>
            <a:off x="5580063" y="6237288"/>
            <a:ext cx="32591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AU" i="1">
                <a:latin typeface="Georgia" pitchFamily="18" charset="0"/>
              </a:rPr>
              <a:t>IT for Teaching and Learning</a:t>
            </a:r>
          </a:p>
        </p:txBody>
      </p:sp>
      <p:sp>
        <p:nvSpPr>
          <p:cNvPr id="41989" name="Rectangle 4"/>
          <p:cNvSpPr>
            <a:spLocks noChangeArrowheads="1"/>
          </p:cNvSpPr>
          <p:nvPr/>
        </p:nvSpPr>
        <p:spPr bwMode="auto">
          <a:xfrm>
            <a:off x="611188" y="6165850"/>
            <a:ext cx="334803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AU">
                <a:solidFill>
                  <a:srgbClr val="FF0000"/>
                </a:solidFill>
                <a:latin typeface="Arial Rounded MT Bold" pitchFamily="34" charset="0"/>
              </a:rPr>
              <a:t>Focus 3: Values - Excellence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67544" y="3356992"/>
            <a:ext cx="216024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What more should we be doing to cater for 21</a:t>
            </a:r>
            <a:r>
              <a:rPr lang="en-AU" baseline="30000" dirty="0" smtClean="0"/>
              <a:t>st</a:t>
            </a:r>
            <a:r>
              <a:rPr lang="en-AU" dirty="0" smtClean="0"/>
              <a:t> Century Learners?</a:t>
            </a:r>
          </a:p>
          <a:p>
            <a:endParaRPr lang="en-AU" dirty="0"/>
          </a:p>
        </p:txBody>
      </p:sp>
      <p:sp>
        <p:nvSpPr>
          <p:cNvPr id="8" name="TextBox 7"/>
          <p:cNvSpPr txBox="1"/>
          <p:nvPr/>
        </p:nvSpPr>
        <p:spPr>
          <a:xfrm>
            <a:off x="5652120" y="4005064"/>
            <a:ext cx="244827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How can we ensure staff are continually supported and motivated in Technology?</a:t>
            </a:r>
          </a:p>
          <a:p>
            <a:endParaRPr lang="en-AU" dirty="0"/>
          </a:p>
        </p:txBody>
      </p:sp>
      <p:pic>
        <p:nvPicPr>
          <p:cNvPr id="4106" name="Picture 10" descr="C:\Documents and Settings\fhopkin\Local Settings\Temporary Internet Files\Content.IE5\JP0LBSOM\MC900434859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2348880"/>
            <a:ext cx="3312368" cy="33123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MG_0476.jpg"/>
          <p:cNvPicPr>
            <a:picLocks noChangeAspect="1"/>
          </p:cNvPicPr>
          <p:nvPr/>
        </p:nvPicPr>
        <p:blipFill>
          <a:blip r:embed="rId3" cstate="print">
            <a:lum bright="20000"/>
          </a:blip>
          <a:stretch>
            <a:fillRect/>
          </a:stretch>
        </p:blipFill>
        <p:spPr>
          <a:xfrm>
            <a:off x="0" y="980728"/>
            <a:ext cx="9144000" cy="80953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Rectangle 7"/>
          <p:cNvSpPr/>
          <p:nvPr/>
        </p:nvSpPr>
        <p:spPr>
          <a:xfrm>
            <a:off x="0" y="980728"/>
            <a:ext cx="9144000" cy="8064896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2</a:t>
            </a:r>
            <a:r>
              <a:rPr lang="en-US" baseline="30000" dirty="0" smtClean="0"/>
              <a:t>nd</a:t>
            </a:r>
            <a:r>
              <a:rPr lang="en-US" dirty="0" smtClean="0"/>
              <a:t> Goal</a:t>
            </a:r>
            <a:br>
              <a:rPr lang="en-US" dirty="0" smtClean="0"/>
            </a:br>
            <a:r>
              <a:rPr lang="en-US" dirty="0" smtClean="0"/>
              <a:t>Professional Dialogue</a:t>
            </a:r>
          </a:p>
        </p:txBody>
      </p:sp>
      <p:sp>
        <p:nvSpPr>
          <p:cNvPr id="4608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Professional Dialogue Focus:</a:t>
            </a:r>
          </a:p>
          <a:p>
            <a:pPr lvl="1">
              <a:buFontTx/>
              <a:buNone/>
            </a:pPr>
            <a:r>
              <a:rPr lang="en-US" dirty="0" smtClean="0"/>
              <a:t>	</a:t>
            </a:r>
            <a:r>
              <a:rPr lang="en-US" dirty="0" smtClean="0">
                <a:solidFill>
                  <a:schemeClr val="tx1"/>
                </a:solidFill>
              </a:rPr>
              <a:t>We want to provide opportunities to develop staff collaboration on educational issues and sharing expertise, building leadership through collaboration</a:t>
            </a:r>
            <a:r>
              <a:rPr lang="en-US" dirty="0" smtClean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46083" name="Rectangle 3"/>
          <p:cNvSpPr>
            <a:spLocks noChangeArrowheads="1"/>
          </p:cNvSpPr>
          <p:nvPr/>
        </p:nvSpPr>
        <p:spPr bwMode="auto">
          <a:xfrm>
            <a:off x="6300788" y="5589588"/>
            <a:ext cx="245586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AU" i="1">
                <a:latin typeface="Georgia" pitchFamily="18" charset="0"/>
              </a:rPr>
              <a:t>Professional Dialogue</a:t>
            </a:r>
          </a:p>
        </p:txBody>
      </p:sp>
      <p:sp>
        <p:nvSpPr>
          <p:cNvPr id="46084" name="Rectangle 4"/>
          <p:cNvSpPr>
            <a:spLocks noChangeArrowheads="1"/>
          </p:cNvSpPr>
          <p:nvPr/>
        </p:nvSpPr>
        <p:spPr bwMode="auto">
          <a:xfrm>
            <a:off x="250825" y="5661025"/>
            <a:ext cx="3732213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AU">
                <a:solidFill>
                  <a:srgbClr val="FF0000"/>
                </a:solidFill>
                <a:latin typeface="Arial Rounded MT Bold" pitchFamily="34" charset="0"/>
              </a:rPr>
              <a:t>Focus 5:  Educative Leadership </a:t>
            </a:r>
          </a:p>
          <a:p>
            <a:r>
              <a:rPr lang="en-AU">
                <a:solidFill>
                  <a:srgbClr val="FF0000"/>
                </a:solidFill>
                <a:latin typeface="Arial Rounded MT Bold" pitchFamily="34" charset="0"/>
              </a:rPr>
              <a:t>– for professional learning</a:t>
            </a:r>
          </a:p>
          <a:p>
            <a:r>
              <a:rPr lang="en-AU">
                <a:solidFill>
                  <a:srgbClr val="FF0000"/>
                </a:solidFill>
                <a:latin typeface="Arial Rounded MT Bold" pitchFamily="34" charset="0"/>
              </a:rPr>
              <a:t>– for collegiality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 decel="100000"/>
                                        <p:tgtEl>
                                          <p:spTgt spid="46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46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46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46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800" decel="100000"/>
                                        <p:tgtEl>
                                          <p:spTgt spid="460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460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460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460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7" name="Picture 3" descr="LTLL 00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650" y="765175"/>
            <a:ext cx="3455988" cy="25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78" name="Picture 4" descr="IMG_0476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463" y="765175"/>
            <a:ext cx="3455987" cy="25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79" name="Picture 5" descr="LTLL 005.jpg"/>
          <p:cNvPicPr>
            <a:picLocks noChangeAspect="1"/>
          </p:cNvPicPr>
          <p:nvPr/>
        </p:nvPicPr>
        <p:blipFill>
          <a:blip r:embed="rId5" cstate="print"/>
          <a:srcRect l="16925" t="22897" r="5113"/>
          <a:stretch>
            <a:fillRect/>
          </a:stretch>
        </p:blipFill>
        <p:spPr bwMode="auto">
          <a:xfrm>
            <a:off x="4716463" y="3716338"/>
            <a:ext cx="3455987" cy="2563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0" name="Picture 6" descr="IMG_0273.jpg"/>
          <p:cNvPicPr>
            <a:picLocks noChangeAspect="1"/>
          </p:cNvPicPr>
          <p:nvPr/>
        </p:nvPicPr>
        <p:blipFill>
          <a:blip r:embed="rId6" cstate="print"/>
          <a:srcRect t="2200" r="2200"/>
          <a:stretch>
            <a:fillRect/>
          </a:stretch>
        </p:blipFill>
        <p:spPr bwMode="auto">
          <a:xfrm>
            <a:off x="755650" y="3716338"/>
            <a:ext cx="3455988" cy="259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mtClean="0"/>
              <a:t>Why professional dialogue was a focus?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mtClean="0"/>
              <a:t>Make sure all staff share an explicit view of what constitutes good teaching and learning.</a:t>
            </a:r>
          </a:p>
          <a:p>
            <a:pPr>
              <a:lnSpc>
                <a:spcPct val="90000"/>
              </a:lnSpc>
            </a:pPr>
            <a:r>
              <a:rPr lang="en-US" smtClean="0"/>
              <a:t>To support new teaching staff in developing a professional identity.</a:t>
            </a:r>
          </a:p>
          <a:p>
            <a:pPr>
              <a:lnSpc>
                <a:spcPct val="90000"/>
              </a:lnSpc>
            </a:pPr>
            <a:r>
              <a:rPr lang="en-US" smtClean="0"/>
              <a:t>To recognise and draw on each staff members talents and expertise.</a:t>
            </a:r>
          </a:p>
          <a:p>
            <a:pPr>
              <a:lnSpc>
                <a:spcPct val="90000"/>
              </a:lnSpc>
            </a:pPr>
            <a:r>
              <a:rPr lang="en-US" smtClean="0"/>
              <a:t>To provide opportunities for collaborative learning in curriculum, professional development and policy.</a:t>
            </a:r>
          </a:p>
        </p:txBody>
      </p:sp>
      <p:sp>
        <p:nvSpPr>
          <p:cNvPr id="48131" name="Rectangle 3"/>
          <p:cNvSpPr>
            <a:spLocks noChangeArrowheads="1"/>
          </p:cNvSpPr>
          <p:nvPr/>
        </p:nvSpPr>
        <p:spPr bwMode="auto">
          <a:xfrm>
            <a:off x="6300788" y="6165850"/>
            <a:ext cx="245586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AU" i="1">
                <a:latin typeface="Georgia" pitchFamily="18" charset="0"/>
              </a:rPr>
              <a:t>Professional Dialogue</a:t>
            </a:r>
          </a:p>
        </p:txBody>
      </p:sp>
      <p:sp>
        <p:nvSpPr>
          <p:cNvPr id="48132" name="Rectangle 4"/>
          <p:cNvSpPr>
            <a:spLocks noChangeArrowheads="1"/>
          </p:cNvSpPr>
          <p:nvPr/>
        </p:nvSpPr>
        <p:spPr bwMode="auto">
          <a:xfrm>
            <a:off x="250825" y="5934075"/>
            <a:ext cx="3732213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AU">
                <a:solidFill>
                  <a:srgbClr val="FF0000"/>
                </a:solidFill>
                <a:latin typeface="Arial Rounded MT Bold" pitchFamily="34" charset="0"/>
              </a:rPr>
              <a:t>Focus 5:  Educative Leadership </a:t>
            </a:r>
          </a:p>
          <a:p>
            <a:r>
              <a:rPr lang="en-AU">
                <a:solidFill>
                  <a:srgbClr val="FF0000"/>
                </a:solidFill>
                <a:latin typeface="Arial Rounded MT Bold" pitchFamily="34" charset="0"/>
              </a:rPr>
              <a:t>– for professional learning</a:t>
            </a:r>
          </a:p>
          <a:p>
            <a:r>
              <a:rPr lang="en-AU">
                <a:solidFill>
                  <a:srgbClr val="FF0000"/>
                </a:solidFill>
                <a:latin typeface="Arial Rounded MT Bold" pitchFamily="34" charset="0"/>
              </a:rPr>
              <a:t>– for collegiality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What have we actually done?</a:t>
            </a:r>
          </a:p>
        </p:txBody>
      </p:sp>
      <p:sp>
        <p:nvSpPr>
          <p:cNvPr id="5222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2133600"/>
            <a:ext cx="7696200" cy="41148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1800" dirty="0" smtClean="0"/>
              <a:t>Changed our weekly staff meeting cycle agenda:</a:t>
            </a:r>
          </a:p>
          <a:p>
            <a:pPr>
              <a:lnSpc>
                <a:spcPct val="90000"/>
              </a:lnSpc>
              <a:buFont typeface="Georgia" pitchFamily="18" charset="0"/>
              <a:buNone/>
            </a:pPr>
            <a:r>
              <a:rPr lang="en-US" sz="1800" dirty="0" smtClean="0"/>
              <a:t>			- general</a:t>
            </a:r>
          </a:p>
          <a:p>
            <a:pPr>
              <a:lnSpc>
                <a:spcPct val="90000"/>
              </a:lnSpc>
              <a:buFont typeface="Georgia" pitchFamily="18" charset="0"/>
              <a:buNone/>
            </a:pPr>
            <a:r>
              <a:rPr lang="en-US" sz="1800" dirty="0" smtClean="0"/>
              <a:t>			- curriculum</a:t>
            </a:r>
          </a:p>
          <a:p>
            <a:pPr>
              <a:lnSpc>
                <a:spcPct val="90000"/>
              </a:lnSpc>
              <a:buFont typeface="Georgia" pitchFamily="18" charset="0"/>
              <a:buNone/>
            </a:pPr>
            <a:r>
              <a:rPr lang="en-US" sz="1800" dirty="0" smtClean="0"/>
              <a:t>			- professional development</a:t>
            </a:r>
          </a:p>
          <a:p>
            <a:pPr>
              <a:lnSpc>
                <a:spcPct val="90000"/>
              </a:lnSpc>
              <a:buFont typeface="Times"/>
              <a:buChar char="•"/>
            </a:pPr>
            <a:r>
              <a:rPr lang="en-US" sz="1800" dirty="0" smtClean="0"/>
              <a:t>Staff in-services for addressing key school issues' </a:t>
            </a:r>
            <a:r>
              <a:rPr lang="en-US" sz="1800" dirty="0" err="1" smtClean="0"/>
              <a:t>Aspergers</a:t>
            </a:r>
            <a:r>
              <a:rPr lang="en-US" sz="1800" dirty="0" smtClean="0"/>
              <a:t>’,</a:t>
            </a:r>
          </a:p>
          <a:p>
            <a:pPr>
              <a:lnSpc>
                <a:spcPct val="90000"/>
              </a:lnSpc>
              <a:buFont typeface="Times"/>
              <a:buChar char="•"/>
            </a:pPr>
            <a:r>
              <a:rPr lang="en-US" sz="1800" dirty="0" smtClean="0"/>
              <a:t>Accessing professional development resources e.g. podcasts, websites for discussion.</a:t>
            </a:r>
          </a:p>
          <a:p>
            <a:pPr>
              <a:lnSpc>
                <a:spcPct val="90000"/>
              </a:lnSpc>
              <a:buFont typeface="Times"/>
              <a:buChar char="•"/>
            </a:pPr>
            <a:r>
              <a:rPr lang="en-US" sz="1800" dirty="0" smtClean="0"/>
              <a:t>Curriculum sharing ideas at staff meetings.</a:t>
            </a:r>
          </a:p>
          <a:p>
            <a:pPr>
              <a:lnSpc>
                <a:spcPct val="90000"/>
              </a:lnSpc>
              <a:buFont typeface="Times"/>
              <a:buChar char="•"/>
            </a:pPr>
            <a:r>
              <a:rPr lang="en-US" sz="1800" dirty="0" smtClean="0"/>
              <a:t>Contributing LTLL </a:t>
            </a:r>
            <a:r>
              <a:rPr lang="en-US" sz="1800" dirty="0" err="1" smtClean="0"/>
              <a:t>Wikispaces</a:t>
            </a:r>
            <a:r>
              <a:rPr lang="en-US" sz="1800" dirty="0" smtClean="0"/>
              <a:t> page</a:t>
            </a:r>
          </a:p>
          <a:p>
            <a:pPr>
              <a:lnSpc>
                <a:spcPct val="90000"/>
              </a:lnSpc>
              <a:buFont typeface="Times"/>
              <a:buChar char="•"/>
            </a:pPr>
            <a:r>
              <a:rPr lang="en-US" sz="1800" dirty="0" smtClean="0"/>
              <a:t>ITC PD</a:t>
            </a:r>
          </a:p>
          <a:p>
            <a:pPr>
              <a:lnSpc>
                <a:spcPct val="90000"/>
              </a:lnSpc>
              <a:buFont typeface="Times"/>
              <a:buChar char="•"/>
            </a:pPr>
            <a:r>
              <a:rPr lang="en-US" sz="1800" dirty="0" smtClean="0"/>
              <a:t>Professional dialogue is now a regular </a:t>
            </a:r>
            <a:r>
              <a:rPr lang="en-US" sz="1800" dirty="0" err="1" smtClean="0"/>
              <a:t>occurance</a:t>
            </a:r>
            <a:r>
              <a:rPr lang="en-US" sz="1800" dirty="0" smtClean="0"/>
              <a:t> </a:t>
            </a:r>
            <a:r>
              <a:rPr lang="en-US" sz="1800" dirty="0" smtClean="0"/>
              <a:t>in the school</a:t>
            </a:r>
          </a:p>
          <a:p>
            <a:pPr>
              <a:lnSpc>
                <a:spcPct val="90000"/>
              </a:lnSpc>
              <a:buFont typeface="Times"/>
              <a:buChar char="•"/>
            </a:pPr>
            <a:endParaRPr lang="en-US" sz="1400" dirty="0" smtClean="0"/>
          </a:p>
        </p:txBody>
      </p:sp>
      <p:sp>
        <p:nvSpPr>
          <p:cNvPr id="52227" name="Rectangle 3"/>
          <p:cNvSpPr>
            <a:spLocks noChangeArrowheads="1"/>
          </p:cNvSpPr>
          <p:nvPr/>
        </p:nvSpPr>
        <p:spPr bwMode="auto">
          <a:xfrm>
            <a:off x="6300788" y="5862638"/>
            <a:ext cx="24558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AU" i="1">
                <a:latin typeface="Georgia" pitchFamily="18" charset="0"/>
              </a:rPr>
              <a:t>Professional Dialogue</a:t>
            </a:r>
          </a:p>
        </p:txBody>
      </p:sp>
      <p:sp>
        <p:nvSpPr>
          <p:cNvPr id="52228" name="Rectangle 4"/>
          <p:cNvSpPr>
            <a:spLocks noChangeArrowheads="1"/>
          </p:cNvSpPr>
          <p:nvPr/>
        </p:nvSpPr>
        <p:spPr bwMode="auto">
          <a:xfrm>
            <a:off x="250825" y="5934075"/>
            <a:ext cx="3732213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AU">
                <a:solidFill>
                  <a:srgbClr val="FF0000"/>
                </a:solidFill>
                <a:latin typeface="Arial Rounded MT Bold" pitchFamily="34" charset="0"/>
              </a:rPr>
              <a:t>Focus 5:  Educative Leadership </a:t>
            </a:r>
          </a:p>
          <a:p>
            <a:r>
              <a:rPr lang="en-AU">
                <a:solidFill>
                  <a:srgbClr val="FF0000"/>
                </a:solidFill>
                <a:latin typeface="Arial Rounded MT Bold" pitchFamily="34" charset="0"/>
              </a:rPr>
              <a:t>– for professional learning</a:t>
            </a:r>
          </a:p>
          <a:p>
            <a:r>
              <a:rPr lang="en-AU">
                <a:solidFill>
                  <a:srgbClr val="FF0000"/>
                </a:solidFill>
                <a:latin typeface="Arial Rounded MT Bold" pitchFamily="34" charset="0"/>
              </a:rPr>
              <a:t>– for collegiality</a:t>
            </a:r>
          </a:p>
        </p:txBody>
      </p:sp>
      <p:pic>
        <p:nvPicPr>
          <p:cNvPr id="5122" name="Picture 2" descr="C:\Documents and Settings\fhopkin\Local Settings\Temporary Internet Files\Content.IE5\8YO480VL\MC900446010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08304" y="980728"/>
            <a:ext cx="1835696" cy="21934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2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2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22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22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22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22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22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22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22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22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22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22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22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22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222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222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222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222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222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222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6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How successful have we been?</a:t>
            </a:r>
            <a:endParaRPr lang="en-US" dirty="0" smtClean="0"/>
          </a:p>
        </p:txBody>
      </p:sp>
      <p:sp>
        <p:nvSpPr>
          <p:cNvPr id="5427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dirty="0" smtClean="0"/>
              <a:t>We have changed our weekly staff meeting cycle to provide opportunity for professional dialogue and collegiality: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dirty="0" smtClean="0"/>
              <a:t>			- general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dirty="0" smtClean="0"/>
              <a:t>			- curriculum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dirty="0" smtClean="0"/>
              <a:t>			- professional development</a:t>
            </a:r>
          </a:p>
        </p:txBody>
      </p:sp>
      <p:sp>
        <p:nvSpPr>
          <p:cNvPr id="54275" name="Rectangle 3"/>
          <p:cNvSpPr>
            <a:spLocks noChangeArrowheads="1"/>
          </p:cNvSpPr>
          <p:nvPr/>
        </p:nvSpPr>
        <p:spPr bwMode="auto">
          <a:xfrm>
            <a:off x="6300788" y="5862638"/>
            <a:ext cx="24558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AU" i="1">
                <a:latin typeface="Georgia" pitchFamily="18" charset="0"/>
              </a:rPr>
              <a:t>Professional Dialogue</a:t>
            </a:r>
          </a:p>
        </p:txBody>
      </p:sp>
      <p:sp>
        <p:nvSpPr>
          <p:cNvPr id="54276" name="Rectangle 4"/>
          <p:cNvSpPr>
            <a:spLocks noChangeArrowheads="1"/>
          </p:cNvSpPr>
          <p:nvPr/>
        </p:nvSpPr>
        <p:spPr bwMode="auto">
          <a:xfrm>
            <a:off x="250825" y="5934075"/>
            <a:ext cx="3732213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AU">
                <a:solidFill>
                  <a:srgbClr val="FF0000"/>
                </a:solidFill>
                <a:latin typeface="Arial Rounded MT Bold" pitchFamily="34" charset="0"/>
              </a:rPr>
              <a:t>Focus 5:  Educative Leadership </a:t>
            </a:r>
          </a:p>
          <a:p>
            <a:r>
              <a:rPr lang="en-AU">
                <a:solidFill>
                  <a:srgbClr val="FF0000"/>
                </a:solidFill>
                <a:latin typeface="Arial Rounded MT Bold" pitchFamily="34" charset="0"/>
              </a:rPr>
              <a:t>– for professional learning</a:t>
            </a:r>
          </a:p>
          <a:p>
            <a:r>
              <a:rPr lang="en-AU">
                <a:solidFill>
                  <a:srgbClr val="FF0000"/>
                </a:solidFill>
                <a:latin typeface="Arial Rounded MT Bold" pitchFamily="34" charset="0"/>
              </a:rPr>
              <a:t>– for collegiality</a:t>
            </a:r>
          </a:p>
        </p:txBody>
      </p:sp>
      <p:pic>
        <p:nvPicPr>
          <p:cNvPr id="6150" name="Picture 6" descr="C:\Documents and Settings\fhopkin\Local Settings\Temporary Internet Files\Content.IE5\JP0LBSOM\MC900311556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20272" y="3573016"/>
            <a:ext cx="1717243" cy="18361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42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42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42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42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42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42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42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42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42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2.59259E-6 C -0.00139 -0.02639 -0.00052 -0.0662 -0.01302 -0.08981 C -0.01771 -0.09861 -0.02205 -0.10023 -0.02812 -0.10717 C -0.03923 -0.11967 -0.04948 -0.13101 -0.0651 -0.13333 C -0.08837 -0.13657 -0.0783 -0.13426 -0.09566 -0.13912 C -0.12066 -0.13726 -0.13385 -0.13958 -0.15434 -0.13032 C -0.15573 -0.12639 -0.15694 -0.12245 -0.15868 -0.11875 C -0.16059 -0.11458 -0.16337 -0.11134 -0.1651 -0.10717 C -0.16962 -0.09699 -0.17274 -0.08356 -0.17604 -0.07245 C -0.17708 -0.0162 -0.16007 0.07801 -0.2151 0.09561 C -0.22604 0.09468 -0.23698 0.09514 -0.24774 0.09283 C -0.25034 0.09236 -0.25191 0.08866 -0.25434 0.08704 C -0.25816 0.08449 -0.26562 0.08241 -0.26944 0.08125 C -0.27725 0.07338 -0.28646 0.06436 -0.2934 0.0551 C -0.2967 0.0507 -0.29861 0.04468 -0.30208 0.04051 C -0.3059 0.03588 -0.31076 0.03287 -0.3151 0.02894 C -0.31771 0.02662 -0.31892 0.02223 -0.3217 0.02037 C -0.325 0.01829 -0.32882 0.01829 -0.33246 0.01736 C -0.34462 -0.00648 -0.32448 0.03102 -0.35208 -0.00578 C -0.36007 -0.01643 -0.37031 -0.0243 -0.37812 -0.03472 C -0.38073 -0.03819 -0.38194 -0.04305 -0.38472 -0.04629 C -0.38715 -0.04907 -0.39062 -0.04976 -0.3934 -0.05208 C -0.39722 -0.05555 -0.40087 -0.05949 -0.40434 -0.06365 C -0.43021 -0.0949 -0.45712 -0.12893 -0.4868 -0.1537 C -0.48958 -0.15601 -0.49288 -0.15717 -0.49566 -0.15949 C -0.49948 -0.16296 -0.5026 -0.16759 -0.50642 -0.17106 C -0.51649 -0.18032 -0.52916 -0.1875 -0.53906 -0.19699 C -0.54166 -0.1993 -0.54305 -0.20347 -0.54566 -0.20578 C -0.55347 -0.21296 -0.56475 -0.21551 -0.57378 -0.21736 C -0.59062 -0.225 -0.60781 -0.22014 -0.62378 -0.21157 C -0.62777 -0.20092 -0.63073 -0.19027 -0.63472 -0.17963 C -0.64253 -0.13611 -0.63073 -0.20532 -0.63906 -0.08402 C -0.63941 -0.07847 -0.65173 -0.05648 -0.65208 -0.05509 C -0.65538 -0.04259 -0.65694 -0.03055 -0.65868 -0.01736 C -0.66024 0.02223 -0.65156 0.03611 -0.67604 0.0463 C -0.69826 0.04445 -0.71371 0.03982 -0.73472 0.04352 C -0.74913 0.07176 -0.74583 0.10324 -0.73472 0.13334 C -0.73402 0.1382 -0.73507 0.14445 -0.73246 0.14792 C -0.73073 0.15024 -0.71962 0.13912 -0.71944 0.13912 C -0.71093 0.13496 -0.7 0.13357 -0.69114 0.13056 C -0.6776 0.12593 -0.6658 0.11459 -0.65208 0.11019 C -0.62968 0.11111 -0.60712 0.11135 -0.58472 0.11297 C -0.57205 0.11389 -0.55816 0.1213 -0.54566 0.12454 C -0.5368 0.13635 -0.52482 0.14236 -0.51302 0.14792 C -0.50243 0.16875 -0.49149 0.18889 -0.48038 0.2088 C -0.47777 0.2132 -0.47656 0.21899 -0.47378 0.22315 C -0.47135 0.22686 -0.46753 0.22824 -0.4651 0.23195 C -0.44652 0.25949 -0.46302 0.2463 -0.44566 0.25787 C -0.43889 0.27084 -0.43212 0.2713 -0.4217 0.27824 C -0.41319 0.2838 -0.40642 0.29352 -0.39774 0.29861 C -0.39166 0.30232 -0.38455 0.30186 -0.37812 0.3044 C -0.36649 0.3088 -0.35538 0.3132 -0.3434 0.31598 C -0.33038 0.31366 -0.31458 0.31829 -0.30434 0.30718 C -0.29826 0.3007 -0.29757 0.28727 -0.29566 0.27824 C -0.29357 0.26852 -0.28871 0.26181 -0.2868 0.25209 C -0.28507 0.24306 -0.28264 0.21181 -0.28038 0.20579 C -0.27066 0.17986 -0.25434 0.16945 -0.2368 0.15649 C -0.21597 0.14098 -0.23194 0.14746 -0.2151 0.14213 C -0.19409 0.14746 -0.19271 0.16019 -0.17812 0.17963 C -0.17482 0.18403 -0.17066 0.18704 -0.16736 0.19121 C -0.14965 0.2132 -0.14184 0.23102 -0.11944 0.24051 C -0.09271 0.23959 -0.0658 0.24121 -0.03906 0.23774 C -0.03593 0.23727 -0.03507 0.23125 -0.03246 0.22894 C -0.03055 0.22732 -0.02812 0.22709 -0.02604 0.22616 C -0.02309 0.22315 -0.02048 0.21968 -0.01736 0.21736 C -0.01527 0.21574 -0.01232 0.21667 -0.01076 0.21459 C -0.0092 0.2125 -0.01007 0.20811 -0.00868 0.20579 C -0.00712 0.20301 -0.00434 0.20186 -0.00208 0.2 C 0.00174 0.18982 0.004 0.18033 0.00886 0.17107 C 0.01181 0.15857 0.01927 0.14699 0.01962 0.13334 C 0.02032 0.10926 0.01962 0.08496 0.01962 0.06088 " pathEditMode="relative" ptsTypes="ffffffffffffffffffffffffffffffffffffffffffffffffffffffffffffffffffffffA">
                                      <p:cBhvr>
                                        <p:cTn id="30" dur="2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3" descr="WHOLE SCHOO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908720"/>
            <a:ext cx="8208963" cy="5472113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899592" y="1556792"/>
            <a:ext cx="7289176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21</a:t>
            </a:r>
            <a:r>
              <a:rPr lang="en-US" sz="5400" b="1" cap="none" spc="0" baseline="3000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st</a:t>
            </a:r>
            <a:r>
              <a:rPr 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Century Learners</a:t>
            </a:r>
            <a:endParaRPr lang="en-U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764704"/>
            <a:ext cx="8229600" cy="1066800"/>
          </a:xfrm>
        </p:spPr>
        <p:txBody>
          <a:bodyPr/>
          <a:lstStyle/>
          <a:p>
            <a:r>
              <a:rPr lang="en-AU" dirty="0" smtClean="0"/>
              <a:t>Evidence</a:t>
            </a:r>
            <a:endParaRPr lang="en-US" dirty="0" smtClean="0"/>
          </a:p>
        </p:txBody>
      </p:sp>
      <p:sp>
        <p:nvSpPr>
          <p:cNvPr id="5632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3568" y="1700809"/>
            <a:ext cx="7772400" cy="4104456"/>
          </a:xfrm>
        </p:spPr>
        <p:txBody>
          <a:bodyPr/>
          <a:lstStyle/>
          <a:p>
            <a:r>
              <a:rPr lang="en-AU" sz="2000" dirty="0" smtClean="0"/>
              <a:t>Staff using </a:t>
            </a:r>
            <a:r>
              <a:rPr lang="en-AU" sz="2000" dirty="0" err="1" smtClean="0"/>
              <a:t>Wikispaces</a:t>
            </a:r>
            <a:endParaRPr lang="en-AU" sz="2000" dirty="0" smtClean="0"/>
          </a:p>
          <a:p>
            <a:r>
              <a:rPr lang="en-AU" sz="2000" dirty="0" smtClean="0"/>
              <a:t>Teacher resources-websites, books, ideas are passed </a:t>
            </a:r>
            <a:r>
              <a:rPr lang="en-AU" sz="2000" dirty="0" smtClean="0"/>
              <a:t>around/shared</a:t>
            </a:r>
            <a:endParaRPr lang="en-US" sz="2000" dirty="0" smtClean="0"/>
          </a:p>
          <a:p>
            <a:r>
              <a:rPr lang="en-AU" sz="2000" dirty="0" smtClean="0"/>
              <a:t>Staff have opportunity and obligation to share curriculum ideas</a:t>
            </a:r>
          </a:p>
          <a:p>
            <a:r>
              <a:rPr lang="en-US" sz="2000" dirty="0" smtClean="0"/>
              <a:t>Lead teacher/ITC/LST teachers working more collaboratively</a:t>
            </a:r>
          </a:p>
          <a:p>
            <a:r>
              <a:rPr lang="en-AU" sz="2000" dirty="0" smtClean="0"/>
              <a:t>Staff evaluation of meeting changes</a:t>
            </a:r>
          </a:p>
          <a:p>
            <a:r>
              <a:rPr lang="en-US" sz="2000" dirty="0" smtClean="0"/>
              <a:t>All staff are developing more active roles in staff meetings</a:t>
            </a:r>
          </a:p>
          <a:p>
            <a:r>
              <a:rPr lang="en-AU" sz="2000" dirty="0" smtClean="0"/>
              <a:t>Staff are open to change</a:t>
            </a:r>
          </a:p>
          <a:p>
            <a:r>
              <a:rPr lang="en-AU" sz="2000" dirty="0" smtClean="0"/>
              <a:t>Staff place a high value on ongoing teacher professional development</a:t>
            </a:r>
            <a:endParaRPr lang="en-US" sz="2000" dirty="0" smtClean="0"/>
          </a:p>
          <a:p>
            <a:r>
              <a:rPr lang="en-US" sz="2000" dirty="0" smtClean="0"/>
              <a:t>Some staff attended an </a:t>
            </a:r>
            <a:r>
              <a:rPr lang="en-US" sz="2000" dirty="0" err="1" smtClean="0"/>
              <a:t>Asperger’s</a:t>
            </a:r>
            <a:r>
              <a:rPr lang="en-US" sz="2000" dirty="0" smtClean="0"/>
              <a:t> </a:t>
            </a:r>
            <a:r>
              <a:rPr lang="en-US" sz="2000" dirty="0" smtClean="0"/>
              <a:t>conference</a:t>
            </a:r>
            <a:endParaRPr lang="en-US" sz="2000" dirty="0" smtClean="0"/>
          </a:p>
        </p:txBody>
      </p:sp>
      <p:sp>
        <p:nvSpPr>
          <p:cNvPr id="56323" name="Rectangle 3"/>
          <p:cNvSpPr>
            <a:spLocks noChangeArrowheads="1"/>
          </p:cNvSpPr>
          <p:nvPr/>
        </p:nvSpPr>
        <p:spPr bwMode="auto">
          <a:xfrm>
            <a:off x="6300788" y="5862638"/>
            <a:ext cx="24558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AU" i="1">
                <a:latin typeface="Georgia" pitchFamily="18" charset="0"/>
              </a:rPr>
              <a:t>Professional Dialogue</a:t>
            </a:r>
          </a:p>
        </p:txBody>
      </p:sp>
      <p:sp>
        <p:nvSpPr>
          <p:cNvPr id="56324" name="Rectangle 4"/>
          <p:cNvSpPr>
            <a:spLocks noChangeArrowheads="1"/>
          </p:cNvSpPr>
          <p:nvPr/>
        </p:nvSpPr>
        <p:spPr bwMode="auto">
          <a:xfrm>
            <a:off x="250825" y="5934075"/>
            <a:ext cx="3732213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AU">
                <a:solidFill>
                  <a:srgbClr val="FF0000"/>
                </a:solidFill>
                <a:latin typeface="Arial Rounded MT Bold" pitchFamily="34" charset="0"/>
              </a:rPr>
              <a:t>Focus 5:  Educative Leadership </a:t>
            </a:r>
          </a:p>
          <a:p>
            <a:r>
              <a:rPr lang="en-AU">
                <a:solidFill>
                  <a:srgbClr val="FF0000"/>
                </a:solidFill>
                <a:latin typeface="Arial Rounded MT Bold" pitchFamily="34" charset="0"/>
              </a:rPr>
              <a:t>– for professional learning</a:t>
            </a:r>
          </a:p>
          <a:p>
            <a:r>
              <a:rPr lang="en-AU">
                <a:solidFill>
                  <a:srgbClr val="FF0000"/>
                </a:solidFill>
                <a:latin typeface="Arial Rounded MT Bold" pitchFamily="34" charset="0"/>
              </a:rPr>
              <a:t>– for collegiality</a:t>
            </a:r>
          </a:p>
        </p:txBody>
      </p:sp>
      <p:pic>
        <p:nvPicPr>
          <p:cNvPr id="7170" name="Picture 2" descr="C:\Documents and Settings\fhopkin\Local Settings\Temporary Internet Files\Content.IE5\PV4IUX4T\MC900053632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908720"/>
            <a:ext cx="1720901" cy="171267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3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3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63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63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63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63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63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63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63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63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63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63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63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63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63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63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63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63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2" grpId="0" build="p" bldLvl="2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980728"/>
            <a:ext cx="8229600" cy="1066800"/>
          </a:xfrm>
        </p:spPr>
        <p:txBody>
          <a:bodyPr/>
          <a:lstStyle/>
          <a:p>
            <a:r>
              <a:rPr lang="en-AU" smtClean="0"/>
              <a:t>Three Challenges</a:t>
            </a:r>
            <a:endParaRPr lang="en-US" smtClean="0"/>
          </a:p>
        </p:txBody>
      </p:sp>
      <p:sp>
        <p:nvSpPr>
          <p:cNvPr id="5837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3501008"/>
            <a:ext cx="4042792" cy="2403648"/>
          </a:xfrm>
        </p:spPr>
        <p:txBody>
          <a:bodyPr/>
          <a:lstStyle/>
          <a:p>
            <a:pPr>
              <a:buNone/>
            </a:pPr>
            <a:r>
              <a:rPr lang="en-AU" dirty="0" smtClean="0"/>
              <a:t>	Fitting </a:t>
            </a:r>
            <a:r>
              <a:rPr lang="en-AU" dirty="0" smtClean="0"/>
              <a:t>all items on </a:t>
            </a:r>
            <a:r>
              <a:rPr lang="en-AU" dirty="0" smtClean="0"/>
              <a:t>staff meeting </a:t>
            </a:r>
            <a:r>
              <a:rPr lang="en-AU" dirty="0" smtClean="0"/>
              <a:t>agendas – what is the best way to make this a priority? </a:t>
            </a:r>
          </a:p>
          <a:p>
            <a:endParaRPr lang="en-US" dirty="0" smtClean="0"/>
          </a:p>
        </p:txBody>
      </p:sp>
      <p:sp>
        <p:nvSpPr>
          <p:cNvPr id="58371" name="Rectangle 3"/>
          <p:cNvSpPr>
            <a:spLocks noChangeArrowheads="1"/>
          </p:cNvSpPr>
          <p:nvPr/>
        </p:nvSpPr>
        <p:spPr bwMode="auto">
          <a:xfrm>
            <a:off x="6300788" y="5862638"/>
            <a:ext cx="24558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AU" i="1">
                <a:latin typeface="Georgia" pitchFamily="18" charset="0"/>
              </a:rPr>
              <a:t>Professional Dialogue</a:t>
            </a:r>
          </a:p>
        </p:txBody>
      </p:sp>
      <p:sp>
        <p:nvSpPr>
          <p:cNvPr id="58372" name="Rectangle 4"/>
          <p:cNvSpPr>
            <a:spLocks noChangeArrowheads="1"/>
          </p:cNvSpPr>
          <p:nvPr/>
        </p:nvSpPr>
        <p:spPr bwMode="auto">
          <a:xfrm>
            <a:off x="250825" y="5934075"/>
            <a:ext cx="3732213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AU">
                <a:solidFill>
                  <a:srgbClr val="FF0000"/>
                </a:solidFill>
                <a:latin typeface="Arial Rounded MT Bold" pitchFamily="34" charset="0"/>
              </a:rPr>
              <a:t>Focus 5:  Educative Leadership </a:t>
            </a:r>
          </a:p>
          <a:p>
            <a:r>
              <a:rPr lang="en-AU">
                <a:solidFill>
                  <a:srgbClr val="FF0000"/>
                </a:solidFill>
                <a:latin typeface="Arial Rounded MT Bold" pitchFamily="34" charset="0"/>
              </a:rPr>
              <a:t>– for professional learning</a:t>
            </a:r>
          </a:p>
          <a:p>
            <a:r>
              <a:rPr lang="en-AU">
                <a:solidFill>
                  <a:srgbClr val="FF0000"/>
                </a:solidFill>
                <a:latin typeface="Arial Rounded MT Bold" pitchFamily="34" charset="0"/>
              </a:rPr>
              <a:t>– for collegiality</a:t>
            </a:r>
          </a:p>
        </p:txBody>
      </p:sp>
      <p:pic>
        <p:nvPicPr>
          <p:cNvPr id="8200" name="Picture 8" descr="C:\Documents and Settings\fhopkin\Local Settings\Temporary Internet Files\Content.IE5\8YO480VL\MC900334308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1844824"/>
            <a:ext cx="2827165" cy="3096344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5868144" y="4077072"/>
            <a:ext cx="2592288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+mn-lt"/>
              </a:rPr>
              <a:t>Availability of in-servicing for whole staff</a:t>
            </a:r>
          </a:p>
          <a:p>
            <a:endParaRPr lang="en-AU" dirty="0"/>
          </a:p>
        </p:txBody>
      </p:sp>
      <p:sp>
        <p:nvSpPr>
          <p:cNvPr id="14" name="TextBox 13"/>
          <p:cNvSpPr txBox="1"/>
          <p:nvPr/>
        </p:nvSpPr>
        <p:spPr>
          <a:xfrm>
            <a:off x="6011144" y="1052736"/>
            <a:ext cx="3132856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dirty="0" smtClean="0">
                <a:latin typeface="+mn-lt"/>
              </a:rPr>
              <a:t>Implementation and passing on of knowledge gained at in-services</a:t>
            </a:r>
            <a:endParaRPr lang="en-US" sz="2800" dirty="0" smtClean="0">
              <a:latin typeface="+mn-lt"/>
            </a:endParaRPr>
          </a:p>
          <a:p>
            <a:endParaRPr lang="en-A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83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83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0" grpId="0" build="p"/>
      <p:bldP spid="13" grpId="0"/>
      <p:bldP spid="1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Three things we have learnt</a:t>
            </a:r>
            <a:endParaRPr lang="en-US" smtClean="0"/>
          </a:p>
        </p:txBody>
      </p:sp>
      <p:sp>
        <p:nvSpPr>
          <p:cNvPr id="6041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249488"/>
            <a:ext cx="4762872" cy="4324350"/>
          </a:xfrm>
        </p:spPr>
        <p:txBody>
          <a:bodyPr/>
          <a:lstStyle/>
          <a:p>
            <a:r>
              <a:rPr lang="en-US" dirty="0" smtClean="0"/>
              <a:t>More is achieved by following a set cycle of staff meetings</a:t>
            </a:r>
          </a:p>
          <a:p>
            <a:r>
              <a:rPr lang="en-US" dirty="0" smtClean="0"/>
              <a:t>Don’t lose sight of the fact that the children are why we are here</a:t>
            </a:r>
          </a:p>
          <a:p>
            <a:r>
              <a:rPr lang="en-US" dirty="0" smtClean="0"/>
              <a:t>The best educators are those who are educated</a:t>
            </a:r>
          </a:p>
        </p:txBody>
      </p:sp>
      <p:sp>
        <p:nvSpPr>
          <p:cNvPr id="60419" name="Rectangle 3"/>
          <p:cNvSpPr>
            <a:spLocks noChangeArrowheads="1"/>
          </p:cNvSpPr>
          <p:nvPr/>
        </p:nvSpPr>
        <p:spPr bwMode="auto">
          <a:xfrm>
            <a:off x="6300788" y="5862638"/>
            <a:ext cx="24558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AU" i="1">
                <a:latin typeface="Georgia" pitchFamily="18" charset="0"/>
              </a:rPr>
              <a:t>Professional Dialogue</a:t>
            </a:r>
          </a:p>
        </p:txBody>
      </p:sp>
      <p:sp>
        <p:nvSpPr>
          <p:cNvPr id="60420" name="Rectangle 4"/>
          <p:cNvSpPr>
            <a:spLocks noChangeArrowheads="1"/>
          </p:cNvSpPr>
          <p:nvPr/>
        </p:nvSpPr>
        <p:spPr bwMode="auto">
          <a:xfrm>
            <a:off x="250825" y="5934075"/>
            <a:ext cx="3732213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AU">
                <a:solidFill>
                  <a:srgbClr val="FF0000"/>
                </a:solidFill>
                <a:latin typeface="Arial Rounded MT Bold" pitchFamily="34" charset="0"/>
              </a:rPr>
              <a:t>Focus 5:  Educative Leadership </a:t>
            </a:r>
          </a:p>
          <a:p>
            <a:r>
              <a:rPr lang="en-AU">
                <a:solidFill>
                  <a:srgbClr val="FF0000"/>
                </a:solidFill>
                <a:latin typeface="Arial Rounded MT Bold" pitchFamily="34" charset="0"/>
              </a:rPr>
              <a:t>– for professional learning</a:t>
            </a:r>
          </a:p>
          <a:p>
            <a:r>
              <a:rPr lang="en-AU">
                <a:solidFill>
                  <a:srgbClr val="FF0000"/>
                </a:solidFill>
                <a:latin typeface="Arial Rounded MT Bold" pitchFamily="34" charset="0"/>
              </a:rPr>
              <a:t>– for collegiality</a:t>
            </a:r>
          </a:p>
        </p:txBody>
      </p:sp>
      <p:pic>
        <p:nvPicPr>
          <p:cNvPr id="6" name="Picture 5" descr="Year of the priest 01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07563" y="1988840"/>
            <a:ext cx="3936437" cy="29523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4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4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04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04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04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04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8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Three Questions</a:t>
            </a:r>
            <a:endParaRPr lang="en-US" smtClean="0"/>
          </a:p>
        </p:txBody>
      </p:sp>
      <p:sp>
        <p:nvSpPr>
          <p:cNvPr id="6246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3861048"/>
            <a:ext cx="4223320" cy="1755576"/>
          </a:xfrm>
        </p:spPr>
        <p:txBody>
          <a:bodyPr/>
          <a:lstStyle/>
          <a:p>
            <a:pPr>
              <a:buNone/>
            </a:pPr>
            <a:r>
              <a:rPr lang="en-AU" sz="2400" dirty="0" smtClean="0"/>
              <a:t>	</a:t>
            </a:r>
            <a:endParaRPr lang="en-AU" sz="2400" dirty="0" smtClean="0"/>
          </a:p>
          <a:p>
            <a:endParaRPr lang="en-AU" dirty="0" smtClean="0"/>
          </a:p>
          <a:p>
            <a:endParaRPr lang="en-US" dirty="0" smtClean="0"/>
          </a:p>
        </p:txBody>
      </p:sp>
      <p:sp>
        <p:nvSpPr>
          <p:cNvPr id="62467" name="Rectangle 3"/>
          <p:cNvSpPr>
            <a:spLocks noChangeArrowheads="1"/>
          </p:cNvSpPr>
          <p:nvPr/>
        </p:nvSpPr>
        <p:spPr bwMode="auto">
          <a:xfrm>
            <a:off x="6300788" y="5862638"/>
            <a:ext cx="24558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AU" i="1">
                <a:latin typeface="Georgia" pitchFamily="18" charset="0"/>
              </a:rPr>
              <a:t>Professional Dialogue</a:t>
            </a:r>
          </a:p>
        </p:txBody>
      </p:sp>
      <p:sp>
        <p:nvSpPr>
          <p:cNvPr id="62468" name="Rectangle 4"/>
          <p:cNvSpPr>
            <a:spLocks noChangeArrowheads="1"/>
          </p:cNvSpPr>
          <p:nvPr/>
        </p:nvSpPr>
        <p:spPr bwMode="auto">
          <a:xfrm>
            <a:off x="250825" y="5934075"/>
            <a:ext cx="3732213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AU">
                <a:solidFill>
                  <a:srgbClr val="FF0000"/>
                </a:solidFill>
                <a:latin typeface="Arial Rounded MT Bold" pitchFamily="34" charset="0"/>
              </a:rPr>
              <a:t>Focus 5:  Educative Leadership </a:t>
            </a:r>
          </a:p>
          <a:p>
            <a:r>
              <a:rPr lang="en-AU">
                <a:solidFill>
                  <a:srgbClr val="FF0000"/>
                </a:solidFill>
                <a:latin typeface="Arial Rounded MT Bold" pitchFamily="34" charset="0"/>
              </a:rPr>
              <a:t>– for professional learning</a:t>
            </a:r>
          </a:p>
          <a:p>
            <a:r>
              <a:rPr lang="en-AU">
                <a:solidFill>
                  <a:srgbClr val="FF0000"/>
                </a:solidFill>
                <a:latin typeface="Arial Rounded MT Bold" pitchFamily="34" charset="0"/>
              </a:rPr>
              <a:t>– for collegiality</a:t>
            </a:r>
          </a:p>
        </p:txBody>
      </p:sp>
      <p:pic>
        <p:nvPicPr>
          <p:cNvPr id="6" name="Picture 10" descr="C:\Documents and Settings\fhopkin\Local Settings\Temporary Internet Files\Content.IE5\JP0LBSOM\MC900434859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2852936"/>
            <a:ext cx="2736304" cy="2736304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6012160" y="2780928"/>
            <a:ext cx="2736304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000" dirty="0" smtClean="0">
                <a:latin typeface="+mn-lt"/>
              </a:rPr>
              <a:t>Once the funding for our lead teacher expires, how do we maintain a teacher in this important role?</a:t>
            </a:r>
          </a:p>
          <a:p>
            <a:endParaRPr lang="en-AU" dirty="0"/>
          </a:p>
        </p:txBody>
      </p:sp>
      <p:sp>
        <p:nvSpPr>
          <p:cNvPr id="8" name="TextBox 7"/>
          <p:cNvSpPr txBox="1"/>
          <p:nvPr/>
        </p:nvSpPr>
        <p:spPr>
          <a:xfrm>
            <a:off x="0" y="2276872"/>
            <a:ext cx="4464496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000" dirty="0" smtClean="0">
                <a:latin typeface="+mn-lt"/>
              </a:rPr>
              <a:t>How can we ensure that the busy school environment doesn’t impact on staff professional development in our small school?</a:t>
            </a:r>
          </a:p>
          <a:p>
            <a:endParaRPr lang="en-AU" dirty="0"/>
          </a:p>
        </p:txBody>
      </p:sp>
      <p:sp>
        <p:nvSpPr>
          <p:cNvPr id="9" name="TextBox 8"/>
          <p:cNvSpPr txBox="1"/>
          <p:nvPr/>
        </p:nvSpPr>
        <p:spPr>
          <a:xfrm>
            <a:off x="683568" y="4005064"/>
            <a:ext cx="36004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000" dirty="0" smtClean="0">
                <a:latin typeface="+mn-lt"/>
              </a:rPr>
              <a:t>How can we ensure implementation of  new programs remain sustainable with continuous staff changes?</a:t>
            </a:r>
            <a:endParaRPr lang="en-AU" sz="20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Title 1"/>
          <p:cNvSpPr>
            <a:spLocks noGrp="1"/>
          </p:cNvSpPr>
          <p:nvPr>
            <p:ph type="title"/>
          </p:nvPr>
        </p:nvSpPr>
        <p:spPr>
          <a:xfrm>
            <a:off x="0" y="620688"/>
            <a:ext cx="8229600" cy="1066800"/>
          </a:xfrm>
        </p:spPr>
        <p:txBody>
          <a:bodyPr/>
          <a:lstStyle/>
          <a:p>
            <a:pPr algn="ctr"/>
            <a:r>
              <a:rPr lang="en-AU" dirty="0" smtClean="0"/>
              <a:t>Where to from here?</a:t>
            </a:r>
          </a:p>
        </p:txBody>
      </p:sp>
      <p:pic>
        <p:nvPicPr>
          <p:cNvPr id="5" name="Picture 4" descr="STAFF.jpg"/>
          <p:cNvPicPr>
            <a:picLocks noChangeAspect="1"/>
          </p:cNvPicPr>
          <p:nvPr/>
        </p:nvPicPr>
        <p:blipFill>
          <a:blip r:embed="rId3" cstate="print">
            <a:lum bright="10000"/>
          </a:blip>
          <a:srcRect l="10626" t="22832" r="8263" b="8657"/>
          <a:stretch>
            <a:fillRect/>
          </a:stretch>
        </p:blipFill>
        <p:spPr>
          <a:xfrm>
            <a:off x="899592" y="2681536"/>
            <a:ext cx="7416824" cy="4176464"/>
          </a:xfrm>
          <a:prstGeom prst="rect">
            <a:avLst/>
          </a:prstGeom>
        </p:spPr>
      </p:pic>
      <p:sp>
        <p:nvSpPr>
          <p:cNvPr id="6" name="Rounded Rectangular Callout 5"/>
          <p:cNvSpPr/>
          <p:nvPr/>
        </p:nvSpPr>
        <p:spPr>
          <a:xfrm>
            <a:off x="179512" y="476672"/>
            <a:ext cx="1835696" cy="2520280"/>
          </a:xfrm>
          <a:prstGeom prst="wedgeRoundRectCallout">
            <a:avLst>
              <a:gd name="adj1" fmla="val 46114"/>
              <a:gd name="adj2" fmla="val 6629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dirty="0" smtClean="0"/>
              <a:t>Inclusion and education of the school community in the LTLL process, action plan…</a:t>
            </a:r>
          </a:p>
        </p:txBody>
      </p:sp>
      <p:sp>
        <p:nvSpPr>
          <p:cNvPr id="7" name="Rounded Rectangular Callout 6"/>
          <p:cNvSpPr/>
          <p:nvPr/>
        </p:nvSpPr>
        <p:spPr>
          <a:xfrm>
            <a:off x="2267744" y="476672"/>
            <a:ext cx="2376264" cy="2376264"/>
          </a:xfrm>
          <a:prstGeom prst="wedgeRoundRectCallout">
            <a:avLst>
              <a:gd name="adj1" fmla="val 1522"/>
              <a:gd name="adj2" fmla="val 6465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2000" dirty="0" smtClean="0"/>
              <a:t>Continuing staff </a:t>
            </a:r>
            <a:r>
              <a:rPr lang="en-AU" sz="2000" dirty="0" smtClean="0"/>
              <a:t>meeting cycle</a:t>
            </a:r>
            <a:endParaRPr lang="en-AU" sz="2000" dirty="0" smtClean="0"/>
          </a:p>
        </p:txBody>
      </p:sp>
      <p:sp>
        <p:nvSpPr>
          <p:cNvPr id="8" name="Rounded Rectangular Callout 7"/>
          <p:cNvSpPr/>
          <p:nvPr/>
        </p:nvSpPr>
        <p:spPr>
          <a:xfrm>
            <a:off x="4716016" y="620688"/>
            <a:ext cx="1835696" cy="2448272"/>
          </a:xfrm>
          <a:prstGeom prst="wedgeRoundRectCallout">
            <a:avLst>
              <a:gd name="adj1" fmla="val -18314"/>
              <a:gd name="adj2" fmla="val 6861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2000" dirty="0" smtClean="0"/>
              <a:t>Evidence collection</a:t>
            </a:r>
          </a:p>
        </p:txBody>
      </p:sp>
      <p:sp>
        <p:nvSpPr>
          <p:cNvPr id="9" name="Rounded Rectangular Callout 8"/>
          <p:cNvSpPr/>
          <p:nvPr/>
        </p:nvSpPr>
        <p:spPr>
          <a:xfrm>
            <a:off x="6804248" y="548680"/>
            <a:ext cx="1835696" cy="2520280"/>
          </a:xfrm>
          <a:prstGeom prst="wedgeRoundRectCallout">
            <a:avLst>
              <a:gd name="adj1" fmla="val 2793"/>
              <a:gd name="adj2" fmla="val 6775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dirty="0" smtClean="0"/>
              <a:t>Staying positive and motivated</a:t>
            </a:r>
            <a:endParaRPr lang="en-AU" dirty="0"/>
          </a:p>
        </p:txBody>
      </p:sp>
      <p:sp>
        <p:nvSpPr>
          <p:cNvPr id="11" name="Rounded Rectangular Callout 10"/>
          <p:cNvSpPr/>
          <p:nvPr/>
        </p:nvSpPr>
        <p:spPr>
          <a:xfrm>
            <a:off x="179512" y="476672"/>
            <a:ext cx="1835696" cy="2520280"/>
          </a:xfrm>
          <a:prstGeom prst="wedgeRoundRectCallout">
            <a:avLst>
              <a:gd name="adj1" fmla="val 46931"/>
              <a:gd name="adj2" fmla="val 6629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dirty="0" smtClean="0"/>
              <a:t>LEADERS</a:t>
            </a:r>
            <a:endParaRPr lang="en-AU" dirty="0" smtClean="0"/>
          </a:p>
        </p:txBody>
      </p:sp>
      <p:sp>
        <p:nvSpPr>
          <p:cNvPr id="12" name="Rounded Rectangular Callout 11"/>
          <p:cNvSpPr/>
          <p:nvPr/>
        </p:nvSpPr>
        <p:spPr>
          <a:xfrm>
            <a:off x="2123728" y="476672"/>
            <a:ext cx="2520280" cy="2376264"/>
          </a:xfrm>
          <a:prstGeom prst="wedgeRoundRectCallout">
            <a:avLst>
              <a:gd name="adj1" fmla="val 260"/>
              <a:gd name="adj2" fmla="val 7033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2000" dirty="0" smtClean="0"/>
              <a:t>TRANSFORMING</a:t>
            </a:r>
            <a:endParaRPr lang="en-AU" sz="2000" dirty="0" smtClean="0"/>
          </a:p>
        </p:txBody>
      </p:sp>
      <p:sp>
        <p:nvSpPr>
          <p:cNvPr id="13" name="Rounded Rectangular Callout 12"/>
          <p:cNvSpPr/>
          <p:nvPr/>
        </p:nvSpPr>
        <p:spPr>
          <a:xfrm>
            <a:off x="4716016" y="620688"/>
            <a:ext cx="1835696" cy="2448272"/>
          </a:xfrm>
          <a:prstGeom prst="wedgeRoundRectCallout">
            <a:avLst>
              <a:gd name="adj1" fmla="val -18314"/>
              <a:gd name="adj2" fmla="val 6861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2000" dirty="0" smtClean="0"/>
              <a:t>LEARNING</a:t>
            </a:r>
          </a:p>
          <a:p>
            <a:pPr algn="ctr"/>
            <a:r>
              <a:rPr lang="en-AU" sz="2000" dirty="0" smtClean="0"/>
              <a:t>AND</a:t>
            </a:r>
            <a:endParaRPr lang="en-AU" sz="2000" dirty="0" smtClean="0"/>
          </a:p>
        </p:txBody>
      </p:sp>
      <p:sp>
        <p:nvSpPr>
          <p:cNvPr id="14" name="Rounded Rectangular Callout 13"/>
          <p:cNvSpPr/>
          <p:nvPr/>
        </p:nvSpPr>
        <p:spPr>
          <a:xfrm>
            <a:off x="6804248" y="548680"/>
            <a:ext cx="1835696" cy="2520280"/>
          </a:xfrm>
          <a:prstGeom prst="wedgeRoundRectCallout">
            <a:avLst>
              <a:gd name="adj1" fmla="val 2793"/>
              <a:gd name="adj2" fmla="val 6775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dirty="0" smtClean="0"/>
              <a:t>LEARNERS</a:t>
            </a:r>
            <a:endParaRPr lang="en-A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0" name="Picture 2" descr="logo7_compressed.jpg"/>
          <p:cNvPicPr>
            <a:picLocks noChangeAspect="1" noChangeArrowheads="1"/>
          </p:cNvPicPr>
          <p:nvPr/>
        </p:nvPicPr>
        <p:blipFill>
          <a:blip r:embed="rId3" cstate="print"/>
          <a:srcRect t="5122" r="69624" b="27135"/>
          <a:stretch>
            <a:fillRect/>
          </a:stretch>
        </p:blipFill>
        <p:spPr bwMode="auto">
          <a:xfrm>
            <a:off x="2987824" y="1888757"/>
            <a:ext cx="2880320" cy="262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1" name="TextBox 2"/>
          <p:cNvSpPr txBox="1">
            <a:spLocks noChangeArrowheads="1"/>
          </p:cNvSpPr>
          <p:nvPr/>
        </p:nvSpPr>
        <p:spPr bwMode="auto">
          <a:xfrm>
            <a:off x="0" y="1412776"/>
            <a:ext cx="4101892" cy="40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AU" dirty="0">
                <a:latin typeface="Arial Rounded MT Bold" pitchFamily="34" charset="0"/>
              </a:rPr>
              <a:t>Focus 1:  The Transformed Learner</a:t>
            </a:r>
          </a:p>
        </p:txBody>
      </p:sp>
      <p:sp>
        <p:nvSpPr>
          <p:cNvPr id="19462" name="Rectangle 3"/>
          <p:cNvSpPr>
            <a:spLocks noChangeArrowheads="1"/>
          </p:cNvSpPr>
          <p:nvPr/>
        </p:nvSpPr>
        <p:spPr bwMode="auto">
          <a:xfrm>
            <a:off x="0" y="3237368"/>
            <a:ext cx="3332707" cy="40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AU" dirty="0">
                <a:latin typeface="Arial Rounded MT Bold" pitchFamily="34" charset="0"/>
              </a:rPr>
              <a:t>Focus 2:  Teacher as Leader</a:t>
            </a:r>
          </a:p>
        </p:txBody>
      </p:sp>
      <p:sp>
        <p:nvSpPr>
          <p:cNvPr id="19464" name="Rectangle 5"/>
          <p:cNvSpPr>
            <a:spLocks noChangeArrowheads="1"/>
          </p:cNvSpPr>
          <p:nvPr/>
        </p:nvSpPr>
        <p:spPr bwMode="auto">
          <a:xfrm>
            <a:off x="5364087" y="1412776"/>
            <a:ext cx="1940788" cy="40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AU" dirty="0">
                <a:latin typeface="Arial Rounded MT Bold" pitchFamily="34" charset="0"/>
              </a:rPr>
              <a:t>Focus 4:  Ethics</a:t>
            </a:r>
          </a:p>
        </p:txBody>
      </p:sp>
      <p:sp>
        <p:nvSpPr>
          <p:cNvPr id="19466" name="Rectangle 7"/>
          <p:cNvSpPr>
            <a:spLocks noChangeArrowheads="1"/>
          </p:cNvSpPr>
          <p:nvPr/>
        </p:nvSpPr>
        <p:spPr bwMode="auto">
          <a:xfrm>
            <a:off x="5292080" y="5157192"/>
            <a:ext cx="3328988" cy="40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AU" dirty="0">
                <a:latin typeface="Arial Rounded MT Bold" pitchFamily="34" charset="0"/>
              </a:rPr>
              <a:t>Focus 6: Authentic Learning</a:t>
            </a:r>
          </a:p>
        </p:txBody>
      </p:sp>
      <p:pic>
        <p:nvPicPr>
          <p:cNvPr id="19458" name="Picture 2" descr="logo7_compressed.jpg"/>
          <p:cNvPicPr>
            <a:picLocks noChangeAspect="1" noChangeArrowheads="1"/>
          </p:cNvPicPr>
          <p:nvPr/>
        </p:nvPicPr>
        <p:blipFill>
          <a:blip r:embed="rId3" cstate="print"/>
          <a:srcRect t="5122" r="-717" b="-41"/>
          <a:stretch>
            <a:fillRect/>
          </a:stretch>
        </p:blipFill>
        <p:spPr bwMode="auto">
          <a:xfrm>
            <a:off x="0" y="5273675"/>
            <a:ext cx="4537075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4356100" y="836613"/>
            <a:ext cx="4705350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b="1" dirty="0">
                <a:latin typeface="+mj-lt"/>
              </a:rPr>
              <a:t>22</a:t>
            </a:r>
            <a:r>
              <a:rPr lang="en-AU" b="1" baseline="30000" dirty="0">
                <a:latin typeface="+mj-lt"/>
              </a:rPr>
              <a:t>nd</a:t>
            </a:r>
            <a:r>
              <a:rPr lang="en-AU" b="1" dirty="0">
                <a:latin typeface="+mj-lt"/>
              </a:rPr>
              <a:t> &amp; 23</a:t>
            </a:r>
            <a:r>
              <a:rPr lang="en-AU" b="1" baseline="30000" dirty="0">
                <a:latin typeface="+mj-lt"/>
              </a:rPr>
              <a:t>rd</a:t>
            </a:r>
            <a:r>
              <a:rPr lang="en-AU" b="1" dirty="0">
                <a:latin typeface="+mj-lt"/>
              </a:rPr>
              <a:t> of March LTLL Staff evaluation</a:t>
            </a:r>
          </a:p>
        </p:txBody>
      </p:sp>
      <p:grpSp>
        <p:nvGrpSpPr>
          <p:cNvPr id="16" name="Group 15"/>
          <p:cNvGrpSpPr/>
          <p:nvPr/>
        </p:nvGrpSpPr>
        <p:grpSpPr>
          <a:xfrm>
            <a:off x="5470494" y="2780928"/>
            <a:ext cx="3673506" cy="1542674"/>
            <a:chOff x="5470494" y="2840718"/>
            <a:chExt cx="3673506" cy="1542674"/>
          </a:xfrm>
        </p:grpSpPr>
        <p:sp>
          <p:nvSpPr>
            <p:cNvPr id="19465" name="Rectangle 6"/>
            <p:cNvSpPr>
              <a:spLocks noChangeArrowheads="1"/>
            </p:cNvSpPr>
            <p:nvPr/>
          </p:nvSpPr>
          <p:spPr bwMode="auto">
            <a:xfrm>
              <a:off x="5470494" y="2840718"/>
              <a:ext cx="3673506" cy="406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AU" dirty="0">
                  <a:solidFill>
                    <a:srgbClr val="FF0000"/>
                  </a:solidFill>
                  <a:latin typeface="Arial Rounded MT Bold" pitchFamily="34" charset="0"/>
                </a:rPr>
                <a:t>Focus 5:  Educative Leadership</a:t>
              </a:r>
            </a:p>
          </p:txBody>
        </p:sp>
        <p:pic>
          <p:nvPicPr>
            <p:cNvPr id="12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164288" y="3212976"/>
              <a:ext cx="936104" cy="1170416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</p:grpSp>
      <p:grpSp>
        <p:nvGrpSpPr>
          <p:cNvPr id="17" name="Group 16"/>
          <p:cNvGrpSpPr/>
          <p:nvPr/>
        </p:nvGrpSpPr>
        <p:grpSpPr>
          <a:xfrm>
            <a:off x="395536" y="4077072"/>
            <a:ext cx="2796613" cy="1233116"/>
            <a:chOff x="467544" y="4077072"/>
            <a:chExt cx="2796613" cy="1233116"/>
          </a:xfrm>
        </p:grpSpPr>
        <p:sp>
          <p:nvSpPr>
            <p:cNvPr id="19463" name="Rectangle 4"/>
            <p:cNvSpPr>
              <a:spLocks noChangeArrowheads="1"/>
            </p:cNvSpPr>
            <p:nvPr/>
          </p:nvSpPr>
          <p:spPr bwMode="auto">
            <a:xfrm>
              <a:off x="1331640" y="4903301"/>
              <a:ext cx="1932517" cy="406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AU" dirty="0">
                  <a:solidFill>
                    <a:srgbClr val="FF0000"/>
                  </a:solidFill>
                  <a:latin typeface="Arial Rounded MT Bold" pitchFamily="34" charset="0"/>
                </a:rPr>
                <a:t>Focus 3: Values</a:t>
              </a:r>
            </a:p>
          </p:txBody>
        </p:sp>
        <p:pic>
          <p:nvPicPr>
            <p:cNvPr id="14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67544" y="4077072"/>
              <a:ext cx="936104" cy="1170416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4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4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4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4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781175"/>
          </a:xfrm>
        </p:spPr>
        <p:txBody>
          <a:bodyPr/>
          <a:lstStyle/>
          <a:p>
            <a:pPr algn="ctr"/>
            <a:r>
              <a:rPr lang="en-AU" smtClean="0"/>
              <a:t>LTLL Project</a:t>
            </a:r>
          </a:p>
        </p:txBody>
      </p:sp>
      <p:sp>
        <p:nvSpPr>
          <p:cNvPr id="21506" name="Content Placeholder 2"/>
          <p:cNvSpPr>
            <a:spLocks noGrp="1"/>
          </p:cNvSpPr>
          <p:nvPr>
            <p:ph sz="half" idx="1"/>
          </p:nvPr>
        </p:nvSpPr>
        <p:spPr>
          <a:xfrm>
            <a:off x="457200" y="3429000"/>
            <a:ext cx="4038600" cy="3346450"/>
          </a:xfrm>
        </p:spPr>
        <p:txBody>
          <a:bodyPr/>
          <a:lstStyle/>
          <a:p>
            <a:r>
              <a:rPr lang="en-AU" dirty="0" smtClean="0"/>
              <a:t>IT for Teaching and Learning</a:t>
            </a:r>
          </a:p>
          <a:p>
            <a:r>
              <a:rPr lang="en-AU" dirty="0" smtClean="0"/>
              <a:t>Focus  3: Values</a:t>
            </a:r>
          </a:p>
          <a:p>
            <a:pPr lvl="1"/>
            <a:r>
              <a:rPr lang="en-AU" dirty="0" smtClean="0"/>
              <a:t>Excellence</a:t>
            </a:r>
          </a:p>
        </p:txBody>
      </p:sp>
      <p:sp>
        <p:nvSpPr>
          <p:cNvPr id="21507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3429000"/>
            <a:ext cx="4038600" cy="3346450"/>
          </a:xfrm>
        </p:spPr>
        <p:txBody>
          <a:bodyPr/>
          <a:lstStyle/>
          <a:p>
            <a:r>
              <a:rPr lang="en-AU" dirty="0" smtClean="0"/>
              <a:t>Professional Dialogue</a:t>
            </a:r>
          </a:p>
          <a:p>
            <a:r>
              <a:rPr lang="en-AU" dirty="0" smtClean="0"/>
              <a:t>Focus 5: Educative Leadership</a:t>
            </a:r>
          </a:p>
          <a:p>
            <a:pPr lvl="1"/>
            <a:r>
              <a:rPr lang="en-AU" dirty="0" smtClean="0"/>
              <a:t>Educative Leadership through collegiality</a:t>
            </a:r>
          </a:p>
          <a:p>
            <a:pPr lvl="1"/>
            <a:r>
              <a:rPr lang="en-AU" dirty="0" smtClean="0"/>
              <a:t>Educative leadership through professional learning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4932363" y="2997200"/>
            <a:ext cx="367347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AU" dirty="0">
                <a:solidFill>
                  <a:srgbClr val="FF0000"/>
                </a:solidFill>
                <a:latin typeface="Arial Rounded MT Bold" pitchFamily="34" charset="0"/>
              </a:rPr>
              <a:t>Focus 5:  Educative Leadership</a:t>
            </a:r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755650" y="2924175"/>
            <a:ext cx="19319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AU" dirty="0">
                <a:solidFill>
                  <a:srgbClr val="FF0000"/>
                </a:solidFill>
                <a:latin typeface="Arial Rounded MT Bold" pitchFamily="34" charset="0"/>
              </a:rPr>
              <a:t>Focus 3: Values</a:t>
            </a:r>
          </a:p>
        </p:txBody>
      </p:sp>
      <p:pic>
        <p:nvPicPr>
          <p:cNvPr id="1026" name="Picture 2" descr="C:\Program Files\Microsoft Office\MEDIA\CAGCAT10\j0300520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4869160"/>
            <a:ext cx="1959638" cy="1685288"/>
          </a:xfrm>
          <a:prstGeom prst="rect">
            <a:avLst/>
          </a:prstGeom>
          <a:noFill/>
        </p:spPr>
      </p:pic>
      <p:pic>
        <p:nvPicPr>
          <p:cNvPr id="1028" name="Picture 4" descr="C:\Documents and Settings\fhopkin\Local Settings\Temporary Internet Files\Content.IE5\PV4IUX4T\MC900090344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16216" y="836712"/>
            <a:ext cx="2115493" cy="158133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5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5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15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5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 descr="http://t0.gstatic.com/images?q=tbn:ANd9GcQl7X7RpukfSq6egVpDgtYekQW_7_sU2kvRPSbFM0TiI48IiZU&amp;t=1&amp;usg=__yVAtubFECTbNKgePWDS1vk9LC88=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7763" y="4508500"/>
            <a:ext cx="2466975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457200"/>
            <a:ext cx="7772400" cy="1143000"/>
          </a:xfrm>
        </p:spPr>
        <p:txBody>
          <a:bodyPr/>
          <a:lstStyle/>
          <a:p>
            <a:r>
              <a:rPr lang="en-US" smtClean="0"/>
              <a:t>What did we set out to do?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smtClean="0"/>
              <a:t>	Goal:</a:t>
            </a:r>
          </a:p>
          <a:p>
            <a:pPr>
              <a:buFontTx/>
              <a:buNone/>
            </a:pPr>
            <a:r>
              <a:rPr lang="en-US" smtClean="0"/>
              <a:t>	To provide </a:t>
            </a:r>
            <a:r>
              <a:rPr lang="en-US" b="1" smtClean="0"/>
              <a:t>excellent</a:t>
            </a:r>
            <a:r>
              <a:rPr lang="en-US" smtClean="0"/>
              <a:t> education for our students by raising the </a:t>
            </a:r>
            <a:r>
              <a:rPr lang="en-US" b="1" smtClean="0"/>
              <a:t>competence</a:t>
            </a:r>
            <a:r>
              <a:rPr lang="en-US" smtClean="0"/>
              <a:t> of staff and students in using </a:t>
            </a:r>
            <a:r>
              <a:rPr lang="en-US" b="1" smtClean="0"/>
              <a:t>Interactive Whiteboards</a:t>
            </a:r>
            <a:r>
              <a:rPr lang="en-US" smtClean="0"/>
              <a:t> (IWBs) for learning and teaching.</a:t>
            </a:r>
          </a:p>
        </p:txBody>
      </p:sp>
      <p:sp>
        <p:nvSpPr>
          <p:cNvPr id="23556" name="Rectangle 3"/>
          <p:cNvSpPr>
            <a:spLocks noChangeArrowheads="1"/>
          </p:cNvSpPr>
          <p:nvPr/>
        </p:nvSpPr>
        <p:spPr bwMode="auto">
          <a:xfrm>
            <a:off x="5724525" y="6165850"/>
            <a:ext cx="325913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AU" i="1">
                <a:latin typeface="Georgia" pitchFamily="18" charset="0"/>
              </a:rPr>
              <a:t>IT for Teaching and Learning</a:t>
            </a:r>
          </a:p>
        </p:txBody>
      </p:sp>
      <p:sp>
        <p:nvSpPr>
          <p:cNvPr id="23557" name="Rectangle 4"/>
          <p:cNvSpPr>
            <a:spLocks noChangeArrowheads="1"/>
          </p:cNvSpPr>
          <p:nvPr/>
        </p:nvSpPr>
        <p:spPr bwMode="auto">
          <a:xfrm>
            <a:off x="611188" y="6165850"/>
            <a:ext cx="334803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AU">
                <a:solidFill>
                  <a:srgbClr val="FF0000"/>
                </a:solidFill>
                <a:latin typeface="Arial Rounded MT Bold" pitchFamily="34" charset="0"/>
              </a:rPr>
              <a:t>Focus 3: Values - Excellence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 descr="http://t0.gstatic.com/images?q=tbn:ANd9GcQl7X7RpukfSq6egVpDgtYekQW_7_sU2kvRPSbFM0TiI48IiZU&amp;t=1&amp;usg=__yVAtubFECTbNKgePWDS1vk9LC88=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7763" y="4508500"/>
            <a:ext cx="2466975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Why was ICT our focus?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000" dirty="0" smtClean="0"/>
              <a:t>Up-skilling staff</a:t>
            </a:r>
          </a:p>
          <a:p>
            <a:r>
              <a:rPr lang="en-US" sz="2000" dirty="0" smtClean="0"/>
              <a:t>21</a:t>
            </a:r>
            <a:r>
              <a:rPr lang="en-US" sz="2000" baseline="30000" dirty="0" smtClean="0"/>
              <a:t>st</a:t>
            </a:r>
            <a:r>
              <a:rPr lang="en-US" sz="2000" dirty="0" smtClean="0"/>
              <a:t> century learning for students</a:t>
            </a:r>
          </a:p>
          <a:p>
            <a:r>
              <a:rPr lang="en-US" sz="2000" dirty="0" smtClean="0"/>
              <a:t>Supporting our belief that education needs to be transferable in order to transform learners and learning.</a:t>
            </a:r>
          </a:p>
          <a:p>
            <a:r>
              <a:rPr lang="en-US" sz="2000" dirty="0" smtClean="0"/>
              <a:t>To engage students more effectively in their learning</a:t>
            </a:r>
          </a:p>
          <a:p>
            <a:r>
              <a:rPr lang="en-US" sz="2000" dirty="0" smtClean="0"/>
              <a:t>We want our school to be the best it can be in Technology</a:t>
            </a:r>
          </a:p>
        </p:txBody>
      </p:sp>
      <p:sp>
        <p:nvSpPr>
          <p:cNvPr id="25604" name="Rectangle 3"/>
          <p:cNvSpPr>
            <a:spLocks noChangeArrowheads="1"/>
          </p:cNvSpPr>
          <p:nvPr/>
        </p:nvSpPr>
        <p:spPr bwMode="auto">
          <a:xfrm>
            <a:off x="5651500" y="6165850"/>
            <a:ext cx="325913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AU" i="1">
                <a:latin typeface="Georgia" pitchFamily="18" charset="0"/>
              </a:rPr>
              <a:t>IT for Teaching and Learning</a:t>
            </a:r>
          </a:p>
        </p:txBody>
      </p:sp>
      <p:sp>
        <p:nvSpPr>
          <p:cNvPr id="25605" name="Rectangle 4"/>
          <p:cNvSpPr>
            <a:spLocks noChangeArrowheads="1"/>
          </p:cNvSpPr>
          <p:nvPr/>
        </p:nvSpPr>
        <p:spPr bwMode="auto">
          <a:xfrm>
            <a:off x="611188" y="6165850"/>
            <a:ext cx="334803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AU">
                <a:solidFill>
                  <a:srgbClr val="FF0000"/>
                </a:solidFill>
                <a:latin typeface="Arial Rounded MT Bold" pitchFamily="34" charset="0"/>
              </a:rPr>
              <a:t>Focus 3: Values - Excellence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2" descr="http://t0.gstatic.com/images?q=tbn:ANd9GcQl7X7RpukfSq6egVpDgtYekQW_7_sU2kvRPSbFM0TiI48IiZU&amp;t=1&amp;usg=__yVAtubFECTbNKgePWDS1vk9LC88=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25" y="4724400"/>
            <a:ext cx="2466975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7772400" cy="1143000"/>
          </a:xfrm>
        </p:spPr>
        <p:txBody>
          <a:bodyPr/>
          <a:lstStyle/>
          <a:p>
            <a:r>
              <a:rPr lang="en-US" dirty="0" smtClean="0"/>
              <a:t>What have we actually done?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650" y="1341438"/>
            <a:ext cx="7342188" cy="4248150"/>
          </a:xfrm>
        </p:spPr>
        <p:txBody>
          <a:bodyPr/>
          <a:lstStyle/>
          <a:p>
            <a:r>
              <a:rPr lang="en-US" sz="1200" dirty="0" smtClean="0"/>
              <a:t>The initial LTLL gathering allowed staff to identify ‘‘red lights’’ within our school and goals were set.</a:t>
            </a:r>
          </a:p>
          <a:p>
            <a:r>
              <a:rPr lang="en-US" sz="1200" dirty="0" smtClean="0"/>
              <a:t> LTLL is now a regular topic in the school</a:t>
            </a:r>
          </a:p>
          <a:p>
            <a:pPr>
              <a:lnSpc>
                <a:spcPct val="80000"/>
              </a:lnSpc>
            </a:pPr>
            <a:r>
              <a:rPr lang="en-US" sz="1200" dirty="0" smtClean="0"/>
              <a:t>IT in-services (Promethean </a:t>
            </a:r>
            <a:r>
              <a:rPr lang="en-US" sz="1200" dirty="0" err="1" smtClean="0"/>
              <a:t>inservice</a:t>
            </a:r>
            <a:r>
              <a:rPr lang="en-US" sz="1200" dirty="0" smtClean="0"/>
              <a:t> Hay)</a:t>
            </a:r>
          </a:p>
          <a:p>
            <a:pPr>
              <a:lnSpc>
                <a:spcPct val="80000"/>
              </a:lnSpc>
            </a:pPr>
            <a:r>
              <a:rPr lang="en-US" sz="1200" dirty="0" smtClean="0"/>
              <a:t>IT and Lead Teacher releasing teachers to explore IWBs for teaching.</a:t>
            </a:r>
          </a:p>
          <a:p>
            <a:pPr>
              <a:lnSpc>
                <a:spcPct val="80000"/>
              </a:lnSpc>
            </a:pPr>
            <a:r>
              <a:rPr lang="en-US" sz="1200" dirty="0" err="1" smtClean="0"/>
              <a:t>Wikispaces</a:t>
            </a:r>
            <a:r>
              <a:rPr lang="en-US" sz="1200" dirty="0" smtClean="0"/>
              <a:t> at staff meetings and using the website to record evidence.</a:t>
            </a:r>
          </a:p>
          <a:p>
            <a:pPr>
              <a:lnSpc>
                <a:spcPct val="80000"/>
              </a:lnSpc>
            </a:pPr>
            <a:r>
              <a:rPr lang="en-US" sz="1200" dirty="0" smtClean="0"/>
              <a:t>Using </a:t>
            </a:r>
            <a:r>
              <a:rPr lang="en-US" sz="1200" dirty="0" err="1" smtClean="0"/>
              <a:t>wikispaces</a:t>
            </a:r>
            <a:r>
              <a:rPr lang="en-US" sz="1200" dirty="0" smtClean="0"/>
              <a:t> to learn from other schools</a:t>
            </a:r>
          </a:p>
          <a:p>
            <a:pPr>
              <a:lnSpc>
                <a:spcPct val="80000"/>
              </a:lnSpc>
            </a:pPr>
            <a:r>
              <a:rPr lang="en-US" sz="1200" dirty="0" smtClean="0"/>
              <a:t>All classrooms equipped with IWBs.</a:t>
            </a:r>
          </a:p>
          <a:p>
            <a:pPr>
              <a:lnSpc>
                <a:spcPct val="80000"/>
              </a:lnSpc>
            </a:pPr>
            <a:r>
              <a:rPr lang="en-US" sz="1200" dirty="0" smtClean="0"/>
              <a:t>Purchased and implemented </a:t>
            </a:r>
            <a:r>
              <a:rPr lang="en-US" sz="1200" dirty="0" err="1" smtClean="0"/>
              <a:t>ActivExpression</a:t>
            </a:r>
            <a:r>
              <a:rPr lang="en-US" sz="1200" dirty="0" smtClean="0"/>
              <a:t> devices with the IWBs.</a:t>
            </a:r>
          </a:p>
          <a:p>
            <a:pPr>
              <a:lnSpc>
                <a:spcPct val="80000"/>
              </a:lnSpc>
            </a:pPr>
            <a:r>
              <a:rPr lang="en-US" sz="1200" dirty="0" smtClean="0"/>
              <a:t>In-servicing staff with </a:t>
            </a:r>
            <a:r>
              <a:rPr lang="en-US" sz="1200" dirty="0" err="1" smtClean="0"/>
              <a:t>ActivExpressions</a:t>
            </a:r>
            <a:r>
              <a:rPr lang="en-US" sz="1200" dirty="0" smtClean="0"/>
              <a:t>.</a:t>
            </a:r>
          </a:p>
          <a:p>
            <a:pPr>
              <a:lnSpc>
                <a:spcPct val="80000"/>
              </a:lnSpc>
            </a:pPr>
            <a:r>
              <a:rPr lang="en-AU" sz="1200" dirty="0" smtClean="0"/>
              <a:t>Shared ideas at staff meetings for programming.</a:t>
            </a:r>
          </a:p>
          <a:p>
            <a:pPr>
              <a:lnSpc>
                <a:spcPct val="80000"/>
              </a:lnSpc>
            </a:pPr>
            <a:r>
              <a:rPr lang="en-AU" sz="1200" dirty="0" smtClean="0"/>
              <a:t>Explored and used </a:t>
            </a:r>
            <a:r>
              <a:rPr lang="en-AU" sz="1200" dirty="0" err="1" smtClean="0"/>
              <a:t>Scootle</a:t>
            </a:r>
            <a:r>
              <a:rPr lang="en-AU" sz="1200" dirty="0" smtClean="0"/>
              <a:t> resources for programs</a:t>
            </a:r>
          </a:p>
          <a:p>
            <a:pPr>
              <a:lnSpc>
                <a:spcPct val="80000"/>
              </a:lnSpc>
            </a:pPr>
            <a:r>
              <a:rPr lang="en-AU" sz="1200" dirty="0" smtClean="0"/>
              <a:t>Class visits to view other staff members using the IWB’s for lessons.</a:t>
            </a:r>
          </a:p>
          <a:p>
            <a:pPr>
              <a:lnSpc>
                <a:spcPct val="80000"/>
              </a:lnSpc>
            </a:pPr>
            <a:r>
              <a:rPr lang="en-AU" sz="1200" dirty="0" smtClean="0"/>
              <a:t>Updated laptops connected to IWB’s to ensure lessons are not hindered due to slow connectivity.</a:t>
            </a:r>
          </a:p>
          <a:p>
            <a:pPr>
              <a:lnSpc>
                <a:spcPct val="80000"/>
              </a:lnSpc>
            </a:pPr>
            <a:r>
              <a:rPr lang="en-AU" sz="1200" dirty="0" smtClean="0"/>
              <a:t>Used email to share ideas for new resources sourced by staff.</a:t>
            </a:r>
          </a:p>
          <a:p>
            <a:pPr>
              <a:lnSpc>
                <a:spcPct val="80000"/>
              </a:lnSpc>
            </a:pPr>
            <a:r>
              <a:rPr lang="en-AU" sz="1200" dirty="0" smtClean="0"/>
              <a:t>Website of the week</a:t>
            </a:r>
          </a:p>
          <a:p>
            <a:pPr>
              <a:lnSpc>
                <a:spcPct val="80000"/>
              </a:lnSpc>
            </a:pPr>
            <a:r>
              <a:rPr lang="en-AU" sz="1200" dirty="0" smtClean="0"/>
              <a:t>Discussions with other staff from the Southern Cluster</a:t>
            </a:r>
          </a:p>
          <a:p>
            <a:pPr>
              <a:lnSpc>
                <a:spcPct val="80000"/>
              </a:lnSpc>
            </a:pPr>
            <a:r>
              <a:rPr lang="en-AU" sz="1200" dirty="0" smtClean="0"/>
              <a:t>Consultation with the diocesan IT staff</a:t>
            </a:r>
          </a:p>
          <a:p>
            <a:pPr>
              <a:lnSpc>
                <a:spcPct val="80000"/>
              </a:lnSpc>
            </a:pPr>
            <a:r>
              <a:rPr lang="en-AU" sz="1200" dirty="0" smtClean="0"/>
              <a:t>Peer tutoring</a:t>
            </a:r>
          </a:p>
          <a:p>
            <a:pPr>
              <a:lnSpc>
                <a:spcPct val="80000"/>
              </a:lnSpc>
            </a:pPr>
            <a:r>
              <a:rPr lang="en-AU" sz="1200" dirty="0" smtClean="0"/>
              <a:t>Promethean </a:t>
            </a:r>
            <a:r>
              <a:rPr lang="en-AU" sz="1200" dirty="0" err="1" smtClean="0"/>
              <a:t>Activeinspire</a:t>
            </a:r>
            <a:r>
              <a:rPr lang="en-AU" sz="1200" dirty="0" smtClean="0"/>
              <a:t> installed on Teachers’ computers in class and at home</a:t>
            </a:r>
          </a:p>
          <a:p>
            <a:pPr>
              <a:lnSpc>
                <a:spcPct val="80000"/>
              </a:lnSpc>
            </a:pPr>
            <a:r>
              <a:rPr lang="en-AU" sz="1200" dirty="0" smtClean="0"/>
              <a:t>Discussions on how we can keep a permanent record of teachers’ favourite sites and reviews.</a:t>
            </a:r>
          </a:p>
          <a:p>
            <a:pPr>
              <a:lnSpc>
                <a:spcPct val="80000"/>
              </a:lnSpc>
            </a:pPr>
            <a:endParaRPr lang="en-AU" sz="1200" dirty="0" smtClean="0"/>
          </a:p>
          <a:p>
            <a:pPr>
              <a:lnSpc>
                <a:spcPct val="80000"/>
              </a:lnSpc>
            </a:pPr>
            <a:endParaRPr lang="en-US" sz="1800" dirty="0" smtClean="0"/>
          </a:p>
          <a:p>
            <a:pPr>
              <a:lnSpc>
                <a:spcPct val="80000"/>
              </a:lnSpc>
            </a:pPr>
            <a:endParaRPr lang="en-US" sz="1800" dirty="0" smtClean="0"/>
          </a:p>
        </p:txBody>
      </p:sp>
      <p:sp>
        <p:nvSpPr>
          <p:cNvPr id="27652" name="Rectangle 3"/>
          <p:cNvSpPr>
            <a:spLocks noChangeArrowheads="1"/>
          </p:cNvSpPr>
          <p:nvPr/>
        </p:nvSpPr>
        <p:spPr bwMode="auto">
          <a:xfrm>
            <a:off x="5580063" y="6237288"/>
            <a:ext cx="32591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AU" i="1">
                <a:latin typeface="Georgia" pitchFamily="18" charset="0"/>
              </a:rPr>
              <a:t>IT for Teaching and Learning</a:t>
            </a:r>
          </a:p>
        </p:txBody>
      </p:sp>
      <p:sp>
        <p:nvSpPr>
          <p:cNvPr id="27653" name="Rectangle 4"/>
          <p:cNvSpPr>
            <a:spLocks noChangeArrowheads="1"/>
          </p:cNvSpPr>
          <p:nvPr/>
        </p:nvSpPr>
        <p:spPr bwMode="auto">
          <a:xfrm>
            <a:off x="611188" y="6165850"/>
            <a:ext cx="334803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AU">
                <a:solidFill>
                  <a:srgbClr val="FF0000"/>
                </a:solidFill>
                <a:latin typeface="Arial Rounded MT Bold" pitchFamily="34" charset="0"/>
              </a:rPr>
              <a:t>Focus 3: Values - Excellence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6" descr="IMG_0531.jpg"/>
          <p:cNvPicPr>
            <a:picLocks noChangeAspect="1"/>
          </p:cNvPicPr>
          <p:nvPr/>
        </p:nvPicPr>
        <p:blipFill>
          <a:blip r:embed="rId3" cstate="print">
            <a:lum bright="20000" contrast="30000"/>
          </a:blip>
          <a:srcRect l="50000" t="7269" r="12988" b="28999"/>
          <a:stretch>
            <a:fillRect/>
          </a:stretch>
        </p:blipFill>
        <p:spPr bwMode="auto">
          <a:xfrm>
            <a:off x="6876256" y="620688"/>
            <a:ext cx="1871663" cy="2525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9" name="Picture 7" descr="Picture 463.jpg"/>
          <p:cNvPicPr>
            <a:picLocks noChangeAspect="1"/>
          </p:cNvPicPr>
          <p:nvPr/>
        </p:nvPicPr>
        <p:blipFill>
          <a:blip r:embed="rId4" cstate="print"/>
          <a:srcRect r="21651"/>
          <a:stretch>
            <a:fillRect/>
          </a:stretch>
        </p:blipFill>
        <p:spPr bwMode="auto">
          <a:xfrm>
            <a:off x="323528" y="1484784"/>
            <a:ext cx="3527425" cy="337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Picture 9" descr="Kinder 005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67944" y="3284984"/>
            <a:ext cx="4367212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0" y="629816"/>
            <a:ext cx="77724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What have we actually done?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3"/>
          <p:cNvPicPr>
            <a:picLocks noChangeAspect="1" noChangeArrowheads="1"/>
          </p:cNvPicPr>
          <p:nvPr/>
        </p:nvPicPr>
        <p:blipFill>
          <a:blip r:embed="rId3" cstate="print"/>
          <a:srcRect t="23540" b="55040"/>
          <a:stretch>
            <a:fillRect/>
          </a:stretch>
        </p:blipFill>
        <p:spPr bwMode="auto">
          <a:xfrm>
            <a:off x="0" y="836613"/>
            <a:ext cx="8516938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6" name="Picture 5" descr="http://t1.gstatic.com/images?q=tbn:ANd9GcRunG-s4WyCDkbAncGKjPBuAN2Ppyr4BlcWvJ7zvtSFkoqjI14&amp;t=1&amp;usg=__NgPKBJ-3uK8rPHew_ZFs_OFPj2s=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87675" y="2276475"/>
            <a:ext cx="2800350" cy="163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7" name="Picture 7" descr="http://t3.gstatic.com/images?q=tbn:ANd9GcQyYg_-CGQ_7iR5DRoxCTZhmgS4-CcbvHrrvzs0bPO44vEUkxk&amp;t=1&amp;usg=__aKwce8wgUNF3orYyfTu1hAWZTnw=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72225" y="2492375"/>
            <a:ext cx="214312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8" name="Picture 9" descr="http://www.wf.catholic.edu.au/images/hover-wel-pic3.jpg">
            <a:hlinkClick r:id="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5288" y="2781300"/>
            <a:ext cx="1800225" cy="3779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9" name="Picture 11" descr="http://t1.gstatic.com/images?q=tbn:ANd9GcTWR5htJ00itYdFlM5z94BIeKlmyDbcHjlW-RzCCACAIJ2Gf20&amp;t=1&amp;usg=__RLZuoVtRi6PLyqN7Otj1UDrplH4=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43213" y="4292600"/>
            <a:ext cx="3168650" cy="229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50" name="AutoShape 13" descr="data:image/jpg;base64,/9j/4AAQSkZJRgABAQAAAQABAAD/2wCEAAkGBhQSERUUExMVFBUVGB0WFhgYGSAcHhwUFxQVFxwcFxocHSYeGB0jGhQXHy8hIycpLSwtGB8xNTAsNSYrLCkBCQoKDgwOGg8PGi4lHiQsLCwwLiwsLCwsLC80LCwqKio0LywsLCosKSksLDQvNCwsLCwvLywvKTIsLCwsLCwsKf/AABEIAE4A8AMBIgACEQEDEQH/xAAbAAACAwEBAQAAAAAAAAAAAAAEBgIDBQcBAP/EAEYQAAIBAgIGBQcHCwQDAQAAAAECAwARBBIFBhMhMUEiUWFx0gcUMnOBkZMkQlJikqGzFRYjMzREVHKxssFDY4KDU9HwF//EABoBAAIDAQEAAAAAAAAAAAAAAAABAgMEBQb/xAAuEQACAgEDAwMDAwQDAAAAAAABAgADEQQSITFBURMi8AVhobHR4TJxgZEUIzP/2gAMAwEAAhEDEQA/AEHS2msTt5gMTOLSuANq/ASN9agm07ih+84j4z+KrdKD5RN62T8RqHC1qxM+ZYmsuKH7zP8AFfxVemseIP7zP8V/FQTYYGqXwpHDfRiGZrjTuJ/iZ/iv4qrk0vieWJxHxn8VC6Nw8ssixRo0jsbBQLmutas+S+OK0mLtLJx2QPQX+cj0z2Dd31RfqK6F3WHEnXW7nCzm2C0jjnBKvi3UcSrSsB3kGpx4vGygmOXFtl9Iq8hA/msd3trvwm2aXBWKNBysiKB7gBQehdPYbEI74MiwkKysgyh5cqnN23HPnY1zV+qhkZwhwPzzNR0pDAbuZwMafxJ3HEzgj/dfxVSdP4oH9pxHxn8VNvlW0IseMDooUTpnFhYbRTlfd32P/KsLQGqGIx5IiT0PSkY5UF+tuvsG+uoliugsHQjMylSrbZVFrBiCP2mf4r+Kp/l3E/xE/wAV/FRusWoeI0eqySNHJGxylkJNmIvYggEcDvrHAqaMrjK8iQYFTgyU+ncSD+0z/FfxVY2nsTkHymf4r+KgsWnA14P1ftp4hmai6bxNh8on+K/iqn8tYp3yrPiGJ3ACWQknsAbfRGidFPiJVijF2br4AAXLMeQA3k064OPZXiwEbGw6cyqTJIeZLDei34KLe2qrrVrHM16TSvqGO3gDqTF/EaK0okJkY4pUUAsWlYEAm1yufNbfxtWeumcR/ET/ABX8VHa16XZM2CiY7V/2uS9yo3HYqfvbrNhyNYEslhYe0062LDJGJXeio+1Gz94XLrBiOAxE/wAV/FUk0viRvbETj/tfxUw+SrCIcddwCwjdowRfpgDfY8wL03eUvRKSYU4jINpCQWYCxMTHKc1uNiVPvqizVIly1MOT/qJaiyFh2nNBpjEn94nA9a/iqX5axHLET/FfxVVHh2cgKDv3ADiT2CmT/wDOsYsZcxAWXNkzDPbj6PG/ZxrSxVeplQBPSYL6XxG75RPw/wDK/iqp9O4gfvE/xX8VUYljc2ocRE04Qh9P4n+In+K/iqH5dxP8TP8AFfxVUYQOJqDN1CjEcI/LeJ/iZ/iv4qidP4gfvM/xX8VBtvqBFEIW2sGJ/iZ/iv4qP1c07iDjMODiJyDNGCDK5BBkXcRm31hlK0NWk+W4b18f4i0QlelY184msbfpZPxGqgIw7a0NLYMGeb1r/iNQPmpHA1eFlO6eCS3EEVdCMxAG8k2HeTaq7OOV6+WSxuVsRvuOuntizO8atarRYGPKgBmItLJzJ5qvUo++s3XnXR8AqiPDPM8guHa4iXfaxI9Juy4qjRHlSwkqL5w5hltZyVJQkcwRci/GxFMGB1kws3RixWHkzbiudd/ejcfdXkLa7k1JfUIWH2nZRkNYFbYnB9O6x4vGN8qlZlvcRr0UHco3f5roHkaxYtiYRuXKkgHUwYqfeD91NulNR8FPfPAI2Pzouge/L6J91ZOo2q/mWKxiXzAJHlbrR2LA25Hon3V0n1Wnv01gr7A8HrMwrsS1S3mX68aqPjXwYW6qkr7VwL5Yiik+0lbDtNMuCwSRRrDCuWNdyr/UseZPEmr1Y2yjmeHbXKvKF5QGldsFgmsvozzLz60jPVyJHHhwrkUerrEWheFHWbH2Uk2HqYN5UddVxJGCwxDojh5pBwLrcBU6wLm55nsFJmFflTbo3yYSbIBpI45SLpEb5ybXGYjchPIGsnRGqmIxUuSJLMps7N0VU3t0ieBvy416jTV11JsQ8CcqxzY2TLdAastjHIvkjQZpJLXyjkAObHgBTrg9X9HxKS2HBijGaSWd2NlHOy2AJ4AAHeaLhwSwomGh6QU9Nh/qTHcW7hwHUBS9j8YuLnMKm+CwZDzsOE+I3hUB5re4HYGPVWR72ssO04URVI1jBVlkEaYeA7IEPiemb+kmGJvGh7WFmPZaui6v4QJhYtkOiyh2Yc3I6RY9huOy1c5Q7V3lmJCL05CO02VF+sxsqjt7KO0l5L8TiNpJLiQsrgAYdSyxooHRiDA2JAsOFr3rHco1H/o20E4H7T0OoC6WpaUGSOT8+cSvWTR66S0hkweRiifK8QPQD5jlDMPTbKLbr39hrUw3knwijpSzu3MjKov2KQT7zR3k50asGjowqhS7u0na6tk3nsCgUHr/AK24jByYVYBFaUOzmRc18jKMo33G48t9Ra+83f8AFpONo6nnM5oSvZ6rjrK4NSDgZ4sVBKZVSRdorAKwjdgh4GzDpdndTTrFg8+GxUdr5oJlA7RGxH3gUiS+UOXFmLDR4XI00sayOHzAIJVY5RYEXy8+FdMaW0hYfSP9TVGta1PSe8e4E9PHEnQFO4V9CIq6iatDDQRzSL8pdAd/+mCo3D655nlwrR1l1oi0fAZ5TdjcRR/Okk5AdgPE/wCahrTrRFgYNtL03YkRRj0pH6h1KLi5pEwOr+Ixk3nmO3yH9XH82JOIUDlb/wC31Zp6bNbZ69v9PYfPhkbHWhdi9YsYWBigaQdNrsR1XJNQmBp2xehLcawsXhAvK/fXpgoxOZui6YDXvmZ57qOmY8t1COOulshulDQKOdVNbkKIK1WyUbYt0GajtWx8sw3r4/xFoQpWhq2nyzDeuj/EWgrGDI6XjInl4/rH/Eagi7DmaYNKj9NL6x/72oJ1rWq8TOW5mcs7dVWifrFakGKCrbKDRmruglxeJSIkKHuSedgCTYczuocBRkwBycTDMIK5iht12rZ0F5OpcYQwTZxc5HFhb6oO9j3V1zBaCw8QULEHKjKGksx3fV9H7qt0tpeLDpnxEqRKPpmx7lXie4CvN3fWQ3s067j+J1E0RHNhwJLR+AEMUcKFnEahAzb2NuZ/9cqA0TpJJsVjDGQwi2MBYcC6iV2sedi9vZXPtZ/KhJiQ0OAVo4z0XnbcxHMIPmA+/upi8kmBWLBSgG5MwLH/AK93+awNo7a6LdRb1I/UzQLkNi1r2jsYza5HRNx7wQRccNxrmOnPJf5t+mweaRFOcod7rY3/AOa9vGmHXTWh8FiMEVOZH2okjvuZOgb9hB4GmfAY5JUWWFsyHgRxB6mHIioaZrtDWt6jKN1+xkrQl7Gs8MIq4vECQpOh6MwEgPU/zh3qwP3UfJjohCWQWmkdmcDgHZFVn7SQN3VmaqNLTRx4sYbcgxSGaLkFxCsUcdgksD30L5oUu0oMcaAtIxFgEXefbbh21rfIOa/6X5Hz7TlENWxA6yOJwx83dI5NniZ0ZcOT3WNyfRz70B76WUwK4eJMLH0hGbuw+fO25j2geiOwdtG6fxG0m2gIaN1VoSOGxt0Ldw3HtvQMuPGFgkxJ3svQgHXOwNj2hBdvdTXOPSE9TptLVpKhqCcnH5PzEHx+Iz43DYCM9CKaN8QR86fOOj2hB0e/Ma7MWvJf61/vvXGPJfou+Nhzb2BaZyfpKpb+tdP1o0p5tgsTNfekTZf53GRfvb7qh9Upw9NI7/xOTTcbTZa0x/JppQT4XEW4Ji5So+pKcwt2XBrJ8rsJ+RNa4zTJ7SqMP6H3GgvJHixA2xdgomQWJNv0qnML99yPbW35VNJYdMFkkdTLtEeFFILZgSGNhwXIzC57KtelqfqCvjhh8/SVBxZpyM8iLGosGbH4cG26QG38oJ/xXWwCb++uYeT+BfPoTff0iO/ZtXQNYMa8ODxMsbZXSF3VuplFx/So/W033VV+f3ENC2EZoLpTU6PFYuPFFiZIkyLG3ocb5l6m3nd7aYsFoQW3jfWPoDSy4vDpILByitInUSoJK/Vv7q08TrD5vA0km9Uy5j1IWCk9tswPdeo6fU20uNNcOex8yVlauPVSZ2nNEgX3UiaUwHHdT7pfSobgb91JmksVckb79Vq9FSD3nMsI7RVnwJoVsF31qz4nsNCPNx6LbuO6tO2VZgRwo6qqaEdVFtMOo1S5N7ZTfqo2xZgciUXq8nyzD+uj/EWqJD2UXq/+14f10f4i0FeIweZZpPCXml9Y/wDe1C+ZDtrX0kBtpPWP/e1D7q0heJQSYD5iO2rsKhjZXRirKbqQd4Iq8t2VqaqR5sbh1YAqZFBBFwR20MMAmCkk4lGkdbdIy7hizGp45EUN9oC9L50OGbPKzzPzaRix++m5NBRmMzSzGNTM0QCpmNxvvxG7fRCarxIuLWZ2zwZQpUXFmIsbXF7g8DwrKtNKHhfxLy9jdTFEYRRyArY1e1kfBF9kEYOLMrXsSL2O43BF608LqIzKty4eRM69AlACCQGe+4kD2XFCYjVuOOKF3lOaYBlRUvYZypub9m7rq1hXYCjcg9pAblO4Rf0ppCbF4nb4llJVckaILKq9l++j9DawS4Vi0JtfcykXVh9Zedbc2phtEYs52smytImQhrZr8T0bX91RwOhcM2Jii2zuGkCPZLA/ym97X3VBa6lTYBx4kmZy249YsaUx+IxWK84nZbhckaqLKq3vuFyeJJ486Cx+Ckm3PPMV+gWJHsBNPZ0JGFxQja0aMlyyDMP0pU5Te4t99VSaq5HnUtuiy5Tb02kICAfzA39lJaqgu3HA/iM2PndmY2idJmDDiAxRyqhJj2ma6k8RdSCQTvtWfpOSXEvGZdmkcV8kUQIUM3EnMSSTYbyeQpvxuphjSQ5nLxDM10ISwIDZG5kX9teauxrspFRo0xDMChkAIKWN1UsCFa9uNR9GnO8DmT9e7b6ZY48TA0LpB8NMsqWzIeB4EEWIPYRROumtE+PVYFhWGDOHc58xfLwHAWAve3XWnJoJiZZcQdls2CuAouXYXCqosOAvfhRuAwcJwU13IjE8dmydIjI24LfcfbypXUVWMHYZI7/3ka7HQFQeDE/ZEVSmjED58i5usim+TVUI8maW0Uaq+bLckSegAvWf8VJdWQxRlf8AROjSFyLZVj9MMvWN3fcVcSh6yvDTC0bjHhkSRAMyEEeyjdcda8TjIjhooFhjkttXz3JW9yoFhYX772rX0ZoVNpBNE+0TbKjBlsQ1wRfeQQRV8miDIVXMFD4uSMdHeLkG5PMdnKs91NVrAuOR38S2t3QEKeszNDaQMOTISpQAA9wtXuuemMTjIfN41hSOQjauCQ2UHNYLw4i+7q5UZLoUbNmik2hR1jcZbb3JClTzF1Ior8iJeSPa/pIkZ2GXcSi3IU35Gi2mqwgsOR+II7p07w/AsyRSKn64JGUG7Nsze5Xttl7aFWSUxS5M3nO0XP8AT2WTdbnbNxt2UtlgedVPFvuDvq4UyHqRqlmCGdrqJlwi7Qi26baoL9WbLb21XhtJOWwF2B2u6Xh0xtSln6+ju30pNhT11W2HNP0fn+IvUmxo7QLHEggmNC8uzZbXJjv0UvzO4C9bSBRiMC8gKsdqjbVgW4EJnIA5tz66SWiPbVbIaZqJ7xB8TYxGiXh0bIsq5HOIQ2Nr2EbC/desXQMXyvD+uj/EWvmQ9dF6Dj+VQetT+9answDmLdkie6Qj/TSesf8Avah9lTXjNUZTI5vHvdj6R5sT9GqfzRm64vtN4KtFiY6yso2ekXBAaM0TiNhPHLbNs2DW67VrjU+Y8Wj+0fDUxqZL9KP3nw0jYmMEwCsO0y59JhoBFk4StLe/0ha1qMl1jDyYgvHdJwoIDWIKAWINusUSNS5vpx+8+GovqpOOcX2m8FQzUe8lh4K+mA8aiRZM6IEDJIVBAFlzLY7x2cagmnMr4ZggJw65d/Bukx9npUfHqhMeLR+8+GptqdKODR37SfDRmrpmHvg51htl2SFcs22u7ZiTlIIO4brGqDjollSWGIoyuHN2uu43sBa4FaX5pTHi0fvPhqL6pTcmj958NIGrzD3wHE6ZS2ICRlRPlO9r2IcsbbuG+vsRpxnhiTKFMZBLc2Kbkv8AyjdRa6ozc2j958Neyapz29KO3efDTzV5h74FpTS6zBjlkWR+NpDkvfeQlufVeqMI8Ki0sTOeIKvl3W4HcaP/ADWnJ4xe8+Cp/mtMLG8RHe3hpg1gYBgVfOcSH5w7XaiWPMkhU5VNipRcqlTv+buN+NCS49RDJCiEK8iyC5uRlUrbhv43rSw+qcu+7R+8+GvZtU5rbmj9pP8AXLUQawcZh75U2sAckPHeN40jYA2N4h0WB5G/9a9TWHKyKsYESo0eQm+ZZPSLN1n7rCpxapzc2jt3nw1NtVJgPSjPtPhpf9XSS98pj0ssezWGMqiSCVgWuWYbhc23ADs51KHWIqUunoTtPx45rdH7uNWpqxMD6Udu8+Gr21VkPzk6uJ8NImuHvmfh9LWSVQN8jo4PUUZ2Hf6X3VutOqiaV1RXkiZbrIGzPILdBR6PG5vWauqU30ox3E+GrG1Xl+knvPhqLemT1jG8dovlewGqyg7RW+urEvMx/aPhr06rydcf2j4at3r5kNreIu7M8jUTemFtVJP9v7R8NROqsvXH9o+CnvXzDa3iLxNRIpibVSXrj+0fBXn5pSdcf2j4KfqJ5i2t4i2Y6L0LF8ph9an94rWOqMvXH9pvDRGjNVJVnia8dhIpPSPJgfo0NYmDzAI2ek//2Q=="/>
          <p:cNvSpPr>
            <a:spLocks noChangeAspect="1" noChangeArrowheads="1"/>
          </p:cNvSpPr>
          <p:nvPr/>
        </p:nvSpPr>
        <p:spPr bwMode="auto">
          <a:xfrm>
            <a:off x="155575" y="-236538"/>
            <a:ext cx="1533525" cy="504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AU">
              <a:latin typeface="Georgia" pitchFamily="18" charset="0"/>
            </a:endParaRPr>
          </a:p>
        </p:txBody>
      </p:sp>
      <p:sp>
        <p:nvSpPr>
          <p:cNvPr id="31751" name="AutoShape 15" descr="data:image/jpg;base64,/9j/4AAQSkZJRgABAQAAAQABAAD/2wCEAAkGBhQSERUUExMVFBUVGB0WFhgYGSAcHhwUFxQVFxwcFxocHSYeGB0jGhQXHy8hIycpLSwtGB8xNTAsNSYrLCkBCQoKDgwOGg8PGi4lHiQsLCwwLiwsLCwsLC80LCwqKio0LywsLCosKSksLDQvNCwsLCwvLywvKTIsLCwsLCwsKf/AABEIAE4A8AMBIgACEQEDEQH/xAAbAAACAwEBAQAAAAAAAAAAAAAEBgIDBQcBAP/EAEYQAAIBAgIGBQcHCwQDAQAAAAECAwARBBIFBhMhMUEiUWFx0gcUMnOBkZMkQlJikqGzFRYjMzREVHKxssFDY4KDU9HwF//EABoBAAIDAQEAAAAAAAAAAAAAAAABAgMEBQb/xAAuEQACAgEDAwMDAwQDAAAAAAABAgADEQQSITFBURMi8AVhobHR4TJxgZEUIzP/2gAMAwEAAhEDEQA/AEHS2msTt5gMTOLSuANq/ASN9agm07ih+84j4z+KrdKD5RN62T8RqHC1qxM+ZYmsuKH7zP8AFfxVemseIP7zP8V/FQTYYGqXwpHDfRiGZrjTuJ/iZ/iv4qrk0vieWJxHxn8VC6Nw8ssixRo0jsbBQLmutas+S+OK0mLtLJx2QPQX+cj0z2Dd31RfqK6F3WHEnXW7nCzm2C0jjnBKvi3UcSrSsB3kGpx4vGygmOXFtl9Iq8hA/msd3trvwm2aXBWKNBysiKB7gBQehdPYbEI74MiwkKysgyh5cqnN23HPnY1zV+qhkZwhwPzzNR0pDAbuZwMafxJ3HEzgj/dfxVSdP4oH9pxHxn8VNvlW0IseMDooUTpnFhYbRTlfd32P/KsLQGqGIx5IiT0PSkY5UF+tuvsG+uoliugsHQjMylSrbZVFrBiCP2mf4r+Kp/l3E/xE/wAV/FRusWoeI0eqySNHJGxylkJNmIvYggEcDvrHAqaMrjK8iQYFTgyU+ncSD+0z/FfxVY2nsTkHymf4r+KgsWnA14P1ftp4hmai6bxNh8on+K/iqn8tYp3yrPiGJ3ACWQknsAbfRGidFPiJVijF2br4AAXLMeQA3k064OPZXiwEbGw6cyqTJIeZLDei34KLe2qrrVrHM16TSvqGO3gDqTF/EaK0okJkY4pUUAsWlYEAm1yufNbfxtWeumcR/ET/ABX8VHa16XZM2CiY7V/2uS9yo3HYqfvbrNhyNYEslhYe0062LDJGJXeio+1Gz94XLrBiOAxE/wAV/FUk0viRvbETj/tfxUw+SrCIcddwCwjdowRfpgDfY8wL03eUvRKSYU4jINpCQWYCxMTHKc1uNiVPvqizVIly1MOT/qJaiyFh2nNBpjEn94nA9a/iqX5axHLET/FfxVVHh2cgKDv3ADiT2CmT/wDOsYsZcxAWXNkzDPbj6PG/ZxrSxVeplQBPSYL6XxG75RPw/wDK/iqp9O4gfvE/xX8VUYljc2ocRE04Qh9P4n+In+K/iqH5dxP8TP8AFfxVUYQOJqDN1CjEcI/LeJ/iZ/iv4qidP4gfvM/xX8VBtvqBFEIW2sGJ/iZ/iv4qP1c07iDjMODiJyDNGCDK5BBkXcRm31hlK0NWk+W4b18f4i0QlelY184msbfpZPxGqgIw7a0NLYMGeb1r/iNQPmpHA1eFlO6eCS3EEVdCMxAG8k2HeTaq7OOV6+WSxuVsRvuOuntizO8atarRYGPKgBmItLJzJ5qvUo++s3XnXR8AqiPDPM8guHa4iXfaxI9Juy4qjRHlSwkqL5w5hltZyVJQkcwRci/GxFMGB1kws3RixWHkzbiudd/ejcfdXkLa7k1JfUIWH2nZRkNYFbYnB9O6x4vGN8qlZlvcRr0UHco3f5roHkaxYtiYRuXKkgHUwYqfeD91NulNR8FPfPAI2Pzouge/L6J91ZOo2q/mWKxiXzAJHlbrR2LA25Hon3V0n1Wnv01gr7A8HrMwrsS1S3mX68aqPjXwYW6qkr7VwL5Yiik+0lbDtNMuCwSRRrDCuWNdyr/UseZPEmr1Y2yjmeHbXKvKF5QGldsFgmsvozzLz60jPVyJHHhwrkUerrEWheFHWbH2Uk2HqYN5UddVxJGCwxDojh5pBwLrcBU6wLm55nsFJmFflTbo3yYSbIBpI45SLpEb5ybXGYjchPIGsnRGqmIxUuSJLMps7N0VU3t0ieBvy416jTV11JsQ8CcqxzY2TLdAastjHIvkjQZpJLXyjkAObHgBTrg9X9HxKS2HBijGaSWd2NlHOy2AJ4AAHeaLhwSwomGh6QU9Nh/qTHcW7hwHUBS9j8YuLnMKm+CwZDzsOE+I3hUB5re4HYGPVWR72ssO04URVI1jBVlkEaYeA7IEPiemb+kmGJvGh7WFmPZaui6v4QJhYtkOiyh2Yc3I6RY9huOy1c5Q7V3lmJCL05CO02VF+sxsqjt7KO0l5L8TiNpJLiQsrgAYdSyxooHRiDA2JAsOFr3rHco1H/o20E4H7T0OoC6WpaUGSOT8+cSvWTR66S0hkweRiifK8QPQD5jlDMPTbKLbr39hrUw3knwijpSzu3MjKov2KQT7zR3k50asGjowqhS7u0na6tk3nsCgUHr/AK24jByYVYBFaUOzmRc18jKMo33G48t9Ra+83f8AFpONo6nnM5oSvZ6rjrK4NSDgZ4sVBKZVSRdorAKwjdgh4GzDpdndTTrFg8+GxUdr5oJlA7RGxH3gUiS+UOXFmLDR4XI00sayOHzAIJVY5RYEXy8+FdMaW0hYfSP9TVGta1PSe8e4E9PHEnQFO4V9CIq6iatDDQRzSL8pdAd/+mCo3D655nlwrR1l1oi0fAZ5TdjcRR/Okk5AdgPE/wCahrTrRFgYNtL03YkRRj0pH6h1KLi5pEwOr+Ixk3nmO3yH9XH82JOIUDlb/wC31Zp6bNbZ69v9PYfPhkbHWhdi9YsYWBigaQdNrsR1XJNQmBp2xehLcawsXhAvK/fXpgoxOZui6YDXvmZ57qOmY8t1COOulshulDQKOdVNbkKIK1WyUbYt0GajtWx8sw3r4/xFoQpWhq2nyzDeuj/EWgrGDI6XjInl4/rH/Eagi7DmaYNKj9NL6x/72oJ1rWq8TOW5mcs7dVWifrFakGKCrbKDRmruglxeJSIkKHuSedgCTYczuocBRkwBycTDMIK5iht12rZ0F5OpcYQwTZxc5HFhb6oO9j3V1zBaCw8QULEHKjKGksx3fV9H7qt0tpeLDpnxEqRKPpmx7lXie4CvN3fWQ3s067j+J1E0RHNhwJLR+AEMUcKFnEahAzb2NuZ/9cqA0TpJJsVjDGQwi2MBYcC6iV2sedi9vZXPtZ/KhJiQ0OAVo4z0XnbcxHMIPmA+/upi8kmBWLBSgG5MwLH/AK93+awNo7a6LdRb1I/UzQLkNi1r2jsYza5HRNx7wQRccNxrmOnPJf5t+mweaRFOcod7rY3/AOa9vGmHXTWh8FiMEVOZH2okjvuZOgb9hB4GmfAY5JUWWFsyHgRxB6mHIioaZrtDWt6jKN1+xkrQl7Gs8MIq4vECQpOh6MwEgPU/zh3qwP3UfJjohCWQWmkdmcDgHZFVn7SQN3VmaqNLTRx4sYbcgxSGaLkFxCsUcdgksD30L5oUu0oMcaAtIxFgEXefbbh21rfIOa/6X5Hz7TlENWxA6yOJwx83dI5NniZ0ZcOT3WNyfRz70B76WUwK4eJMLH0hGbuw+fO25j2geiOwdtG6fxG0m2gIaN1VoSOGxt0Ldw3HtvQMuPGFgkxJ3svQgHXOwNj2hBdvdTXOPSE9TptLVpKhqCcnH5PzEHx+Iz43DYCM9CKaN8QR86fOOj2hB0e/Ma7MWvJf61/vvXGPJfou+Nhzb2BaZyfpKpb+tdP1o0p5tgsTNfekTZf53GRfvb7qh9Upw9NI7/xOTTcbTZa0x/JppQT4XEW4Ji5So+pKcwt2XBrJ8rsJ+RNa4zTJ7SqMP6H3GgvJHixA2xdgomQWJNv0qnML99yPbW35VNJYdMFkkdTLtEeFFILZgSGNhwXIzC57KtelqfqCvjhh8/SVBxZpyM8iLGosGbH4cG26QG38oJ/xXWwCb++uYeT+BfPoTff0iO/ZtXQNYMa8ODxMsbZXSF3VuplFx/So/W033VV+f3ENC2EZoLpTU6PFYuPFFiZIkyLG3ocb5l6m3nd7aYsFoQW3jfWPoDSy4vDpILByitInUSoJK/Vv7q08TrD5vA0km9Uy5j1IWCk9tswPdeo6fU20uNNcOex8yVlauPVSZ2nNEgX3UiaUwHHdT7pfSobgb91JmksVckb79Vq9FSD3nMsI7RVnwJoVsF31qz4nsNCPNx6LbuO6tO2VZgRwo6qqaEdVFtMOo1S5N7ZTfqo2xZgciUXq8nyzD+uj/EWqJD2UXq/+14f10f4i0FeIweZZpPCXml9Y/wDe1C+ZDtrX0kBtpPWP/e1D7q0heJQSYD5iO2rsKhjZXRirKbqQd4Iq8t2VqaqR5sbh1YAqZFBBFwR20MMAmCkk4lGkdbdIy7hizGp45EUN9oC9L50OGbPKzzPzaRix++m5NBRmMzSzGNTM0QCpmNxvvxG7fRCarxIuLWZ2zwZQpUXFmIsbXF7g8DwrKtNKHhfxLy9jdTFEYRRyArY1e1kfBF9kEYOLMrXsSL2O43BF608LqIzKty4eRM69AlACCQGe+4kD2XFCYjVuOOKF3lOaYBlRUvYZypub9m7rq1hXYCjcg9pAblO4Rf0ppCbF4nb4llJVckaILKq9l++j9DawS4Vi0JtfcykXVh9Zedbc2phtEYs52smytImQhrZr8T0bX91RwOhcM2Jii2zuGkCPZLA/ym97X3VBa6lTYBx4kmZy249YsaUx+IxWK84nZbhckaqLKq3vuFyeJJ486Cx+Ckm3PPMV+gWJHsBNPZ0JGFxQja0aMlyyDMP0pU5Te4t99VSaq5HnUtuiy5Tb02kICAfzA39lJaqgu3HA/iM2PndmY2idJmDDiAxRyqhJj2ma6k8RdSCQTvtWfpOSXEvGZdmkcV8kUQIUM3EnMSSTYbyeQpvxuphjSQ5nLxDM10ISwIDZG5kX9teauxrspFRo0xDMChkAIKWN1UsCFa9uNR9GnO8DmT9e7b6ZY48TA0LpB8NMsqWzIeB4EEWIPYRROumtE+PVYFhWGDOHc58xfLwHAWAve3XWnJoJiZZcQdls2CuAouXYXCqosOAvfhRuAwcJwU13IjE8dmydIjI24LfcfbypXUVWMHYZI7/3ka7HQFQeDE/ZEVSmjED58i5usim+TVUI8maW0Uaq+bLckSegAvWf8VJdWQxRlf8AROjSFyLZVj9MMvWN3fcVcSh6yvDTC0bjHhkSRAMyEEeyjdcda8TjIjhooFhjkttXz3JW9yoFhYX772rX0ZoVNpBNE+0TbKjBlsQ1wRfeQQRV8miDIVXMFD4uSMdHeLkG5PMdnKs91NVrAuOR38S2t3QEKeszNDaQMOTISpQAA9wtXuuemMTjIfN41hSOQjauCQ2UHNYLw4i+7q5UZLoUbNmik2hR1jcZbb3JClTzF1Ior8iJeSPa/pIkZ2GXcSi3IU35Gi2mqwgsOR+II7p07w/AsyRSKn64JGUG7Nsze5Xttl7aFWSUxS5M3nO0XP8AT2WTdbnbNxt2UtlgedVPFvuDvq4UyHqRqlmCGdrqJlwi7Qi26baoL9WbLb21XhtJOWwF2B2u6Xh0xtSln6+ju30pNhT11W2HNP0fn+IvUmxo7QLHEggmNC8uzZbXJjv0UvzO4C9bSBRiMC8gKsdqjbVgW4EJnIA5tz66SWiPbVbIaZqJ7xB8TYxGiXh0bIsq5HOIQ2Nr2EbC/desXQMXyvD+uj/EWvmQ9dF6Dj+VQetT+9answDmLdkie6Qj/TSesf8Avah9lTXjNUZTI5vHvdj6R5sT9GqfzRm64vtN4KtFiY6yso2ekXBAaM0TiNhPHLbNs2DW67VrjU+Y8Wj+0fDUxqZL9KP3nw0jYmMEwCsO0y59JhoBFk4StLe/0ha1qMl1jDyYgvHdJwoIDWIKAWINusUSNS5vpx+8+GovqpOOcX2m8FQzUe8lh4K+mA8aiRZM6IEDJIVBAFlzLY7x2cagmnMr4ZggJw65d/Bukx9npUfHqhMeLR+8+GptqdKODR37SfDRmrpmHvg51htl2SFcs22u7ZiTlIIO4brGqDjollSWGIoyuHN2uu43sBa4FaX5pTHi0fvPhqL6pTcmj958NIGrzD3wHE6ZS2ICRlRPlO9r2IcsbbuG+vsRpxnhiTKFMZBLc2Kbkv8AyjdRa6ozc2j958Neyapz29KO3efDTzV5h74FpTS6zBjlkWR+NpDkvfeQlufVeqMI8Ki0sTOeIKvl3W4HcaP/ADWnJ4xe8+Cp/mtMLG8RHe3hpg1gYBgVfOcSH5w7XaiWPMkhU5VNipRcqlTv+buN+NCS49RDJCiEK8iyC5uRlUrbhv43rSw+qcu+7R+8+GvZtU5rbmj9pP8AXLUQawcZh75U2sAckPHeN40jYA2N4h0WB5G/9a9TWHKyKsYESo0eQm+ZZPSLN1n7rCpxapzc2jt3nw1NtVJgPSjPtPhpf9XSS98pj0ssezWGMqiSCVgWuWYbhc23ADs51KHWIqUunoTtPx45rdH7uNWpqxMD6Udu8+Gr21VkPzk6uJ8NImuHvmfh9LWSVQN8jo4PUUZ2Hf6X3VutOqiaV1RXkiZbrIGzPILdBR6PG5vWauqU30ox3E+GrG1Xl+knvPhqLemT1jG8dovlewGqyg7RW+urEvMx/aPhr06rydcf2j4at3r5kNreIu7M8jUTemFtVJP9v7R8NROqsvXH9o+CnvXzDa3iLxNRIpibVSXrj+0fBXn5pSdcf2j4KfqJ5i2t4i2Y6L0LF8ph9an94rWOqMvXH9pvDRGjNVJVnia8dhIpPSPJgfo0NYmDzAI2ek//2Q=="/>
          <p:cNvSpPr>
            <a:spLocks noChangeAspect="1" noChangeArrowheads="1"/>
          </p:cNvSpPr>
          <p:nvPr/>
        </p:nvSpPr>
        <p:spPr bwMode="auto">
          <a:xfrm>
            <a:off x="155575" y="-236538"/>
            <a:ext cx="1533525" cy="504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AU">
              <a:latin typeface="Georgia" pitchFamily="18" charset="0"/>
            </a:endParaRPr>
          </a:p>
        </p:txBody>
      </p:sp>
      <p:pic>
        <p:nvPicPr>
          <p:cNvPr id="31752" name="Picture 17" descr="http://t2.gstatic.com/images?q=tbn:ANd9GcQrNSBo-4tiB7x_3iJhUbu9VCJ4ah5nArSDbKmBoE1lZcF16Ac&amp;t=1&amp;usg=__vMX4TJZniaATjTV6AshXWj9pMh0=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372225" y="5013325"/>
            <a:ext cx="2286000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53" name="AutoShape 19" descr="data:image/jpg;base64,/9j/4AAQSkZJRgABAQAAAQABAAD/2wBDAAkGBwgHBgkIBwgKCgkLDRYPDQwMDRsUFRAWIB0iIiAdHx8kKDQsJCYxJx8fLT0tMTU3Ojo6Iys/RD84QzQ5Ojf/2wBDAQoKCg0MDRoPDxo3JR8lNzc3Nzc3Nzc3Nzc3Nzc3Nzc3Nzc3Nzc3Nzc3Nzc3Nzc3Nzc3Nzc3Nzc3Nzc3Nzc3Nzf/wAARCABGAGADASIAAhEBAxEB/8QAGwAAAQUBAQAAAAAAAAAAAAAABgABAwQFAgf/xAA5EAABAwMCAwQHBgYDAAAAAAABAgMEAAUREiEGMVEHE0GTFBUyYXGB0RZVobHB0yIjNTZSkSZUcv/EABoBAAIDAQEAAAAAAAAAAAAAAAIEAQMFAAb/xAArEQACAgEBBgUEAwAAAAAAAAABAgARAyEEEhMxQVEFIjJhcRRCUvCBkcH/2gAMAwEAAhEDEQA/ADux29mXbWnnlvlZyNnlAYGw2q+LNFz7Ujz1VHw1j1OzgY3VgdN61U1UqqVBIljOwYgGUBZYvWR56vrT+pInWR56vrQ1x9xddeHZkOPZ7Ymcp1pTjwLbitABwPZ+f+qH7Fx7xjfXozkWzMJgrkIbcfZjrcCRqGrcq8AelOr4ezY+LQr5g8Rrq56P6kh9ZHnq+tOLHCxzkeeqhzijjiRY+IvU8azmatTaVoKHSFKyDtpCT0rS4R4lk36TKYlWtcFTCEqwtSsqJJHIpHSlCiigRzjHBz8PidPkTSFihdZHnq+tL1FC6yPPV9aE5nHc528SIlqhtrZYWpGsoUtSsHBVgEYGf0oo4cvyLuysOoDMlsZUgHYjqPpS658DPudZdm2PasOMO/L511kvqKF1keer603qKF1keer612bkVKGkoAJOEkZNXI74eBGwWOY/Wl9n8Q2TaMnDTn00q/iLMMiiyZn+o4Q8ZHnqob7Q7czB4SnPR1vhenTu6ojBo6xQn2nlKeDphWkqSCnIBxkfGnmUAWBBRmLUTLnDP9HY+J/OtcVk8M/0Zj4n8616NfSID+oziScRH9yB3SvyNef9g7mvhGUgk/wTVbfFCaOL0paLLcFNpUpYiOlKUjJJ0HAFBfYdEkQ+GJqZTDrK1TSQl1BScaE74NPY6+lyX3H+wOsyOOpcu39qEOVbo3pEpuO2W2cE6zhYxgb8iaPeEbteroZYvls9AW1o7oFChqBznckg4wOVA/Fb1yhdpgusG1SZqYjTaQEtK0qOgj2gDy1fhRVwvxRd7veURJ1mMFjuVL1LQ5kqGMDJAHWk8horNbIhfZgVUaDneo9quYl2sV14cv0i6WfvfRXlKXrZGS2FHJSodM/hRXwdLYuUZ94xmm5erDykJxryOY6ZxuB40MCDxZY7vPTCS/KjSVlQdI73KfDnuCBtRVwdZ37bbnfSwUPSDkpzukY2zjx3NZmNWG0eUGtbvl/EZ251bZhvsrNpRHMj3HtJ+6dhKKBqCRsFgbKHvq5b0NaFrbbShZOFkePT5e6qSfSmELZW28SdlFKCoK94I61o25lxtkl0aVLVnT0Hh86zvDMeRdqO4rKlGw3IG/tMyspBXU6yehHtTH/Cp3y/WjA0Idqn9lTvl+teiblKU9UucM/0Zj4q/OtZSkoKdakp1KCU6jjJ6DqfdQLd7sq1cGxO6dUyuTIDOtBwpKdyrB8DgY+dAY4inQLsidCfL6I6j3LMgd6nfGdOrJSTjmN/xqg51SlM0sHheXacbZUPK572nwxXe+2rOffWVfGHpvD01phLqZC4qy0ltxSFhzTlIyCD7WKHm37vZBb4kCIsRBbjJkqWw6+tT2k6snOQoEJOnOTkj3h5MW+LB1mUdDDlJPIE10Cev40BSbhfrxa0stR5Dbi242FGGpKNetBU4pWQQAQoaE52BPIg1PHvPFsie40mE02lCmUEqirKDlSUrWDkZHtnG5AAzjmS+nbuJFw48afagefNvUzhjiDvmXnHNfdR9ENaB3ZUAVIT7asA77ZyNiedKRLukR20NwbTIajx23HVFEZSUunStOC2knSOSgFKySRtkHEDAT1/audDnFNt0oMl32/sxJzyoj7a22k90n0FS0jISQokHJVlRGkbJ0kqI8Yu9vcaZOusZp6UiS+wpqKtkoCQWef+WQcJOcY3JFdwDWpnQ3oO7Vf7Km/L9a4avvETaVKdhl+N3C1CR6E4Fav4sK7sb6QU40+1hST1rB4pkzJ3Bt2lzGXmy6xGyXG1IBWEKC8JPLegyYWVST+6w0Pmkt34ekcR8MW2NGeDXdPLcUooUrwwOXxrAPZXPcP8y5D5R116DYJUaNZo/pEhlrJVjvHAnO/vNaIutt/78Tz0fWlgqmiYyubOgKoTRmRBa4ht3Db8ZyQzIlRkJ7mS4nRqQD/EDq21BI2Udtxnkaja4nLgTDtep5ZaVh+a5lZXpcPJAIUlJbOVDbcAZomZcakNBbS23W1DAUlQUk+B9xqRKGwUkIQClOlJCRsOg6D3UyjKBRFxQ6mB9puF7ZRaXnFpktOWl2Y+h19SlLV/LOx0899s/wCSugqaLx8xJTFcTCU2iS6ttAeeAWcIChhOM7lSR036kCi4BORsMgYG3h0plR2FlClssqKDlBKAdJ6jbarDkxsbZZEH7JxU9drmu3iCiO6IiX8qkayCpKFJ2A3SQvn7iKpxeKXYLIYl6pFz1n0pK3kBlBSN0tlAIOc4Sj2v8sUYpCQoqSEhRGCQNzjlTBpnAHdN4CtYGke11+PvqN9PxkwHm8UzXbFKjwlH09pBWXyrGAHEAHAB2Oogf+VdDVxfGLkaW/FejJW7HcUH8vYzjGzY05Pio55JGTzFFxQgggpSQeYI50xbb1hfdo1AkhWBnJGOfwqeIn4yINQOLPT51ujoipZEtKtYdeytCxnKAEgjkAQSQCDsc1X7Vcngubjc7frRZoQF6whAVjGQBnHTNDPaIAvhpxCtwp5sH/dL5mXdtRUPH6hPCr5dkXKalwoWEtoDaUqIOnGeWByyaz+8b8EGlSqBjXtGeLkGgY/3Cy3doM62QkRYRd7pGcJUoAJzvhOBy58811J7TL68hKY8pcdQOSoALyOmDSpVG6Kgg01yZvtPvCUJT3rjhCd1rUASfHlgc6gkdpfELr7a2rg7HaT7aEIQoq36qBxSpUS+XlBIBM1I3Hd4kNB1u4Twk+BW1+3Uv20vf3jN8xr9qlSrPJIPOX7o7RfbS9/eM3zGv2qX20vf3jN8xr9qlSqN49526O0X20vf3jN8xr9qoJXEtyuDQjzJUl9tSgdDjjeMg7cmwaVKusnrOodp/9k="/>
          <p:cNvSpPr>
            <a:spLocks noChangeAspect="1" noChangeArrowheads="1"/>
          </p:cNvSpPr>
          <p:nvPr/>
        </p:nvSpPr>
        <p:spPr bwMode="auto">
          <a:xfrm>
            <a:off x="155575" y="-319088"/>
            <a:ext cx="904875" cy="666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AU">
              <a:latin typeface="Georgia" pitchFamily="18" charset="0"/>
            </a:endParaRPr>
          </a:p>
        </p:txBody>
      </p:sp>
      <p:sp>
        <p:nvSpPr>
          <p:cNvPr id="31754" name="AutoShape 21" descr="data:image/jpg;base64,/9j/4AAQSkZJRgABAQAAAQABAAD/2wBDAAkGBwgHBgkIBwgKCgkLDRYPDQwMDRsUFRAWIB0iIiAdHx8kKDQsJCYxJx8fLT0tMTU3Ojo6Iys/RD84QzQ5Ojf/2wBDAQoKCg0MDRoPDxo3JR8lNzc3Nzc3Nzc3Nzc3Nzc3Nzc3Nzc3Nzc3Nzc3Nzc3Nzc3Nzc3Nzc3Nzc3Nzc3Nzc3Nzf/wAARCABGAGADASIAAhEBAxEB/8QAGwAAAQUBAQAAAAAAAAAAAAAABgABAwQFAgf/xAA5EAABAwMCAwQHBgYDAAAAAAABAgMEAAUREiEGMVEHE0GTFBUyYXGB0RZVobHB0yIjNTZSkSZUcv/EABoBAAIDAQEAAAAAAAAAAAAAAAIEAQMFAAb/xAArEQACAgEBBgUEAwAAAAAAAAABAgARAyEEEhMxQVEFIjJhcRRCUvCBkcH/2gAMAwEAAhEDEQA/ADux29mXbWnnlvlZyNnlAYGw2q+LNFz7Ujz1VHw1j1OzgY3VgdN61U1UqqVBIljOwYgGUBZYvWR56vrT+pInWR56vrQ1x9xddeHZkOPZ7Ymcp1pTjwLbitABwPZ+f+qH7Fx7xjfXozkWzMJgrkIbcfZjrcCRqGrcq8AelOr4ezY+LQr5g8Rrq56P6kh9ZHnq+tOLHCxzkeeqhzijjiRY+IvU8azmatTaVoKHSFKyDtpCT0rS4R4lk36TKYlWtcFTCEqwtSsqJJHIpHSlCiigRzjHBz8PidPkTSFihdZHnq+tL1FC6yPPV9aE5nHc528SIlqhtrZYWpGsoUtSsHBVgEYGf0oo4cvyLuysOoDMlsZUgHYjqPpS658DPudZdm2PasOMO/L511kvqKF1keer603qKF1keer612bkVKGkoAJOEkZNXI74eBGwWOY/Wl9n8Q2TaMnDTn00q/iLMMiiyZn+o4Q8ZHnqob7Q7czB4SnPR1vhenTu6ojBo6xQn2nlKeDphWkqSCnIBxkfGnmUAWBBRmLUTLnDP9HY+J/OtcVk8M/0Zj4n8616NfSID+oziScRH9yB3SvyNef9g7mvhGUgk/wTVbfFCaOL0paLLcFNpUpYiOlKUjJJ0HAFBfYdEkQ+GJqZTDrK1TSQl1BScaE74NPY6+lyX3H+wOsyOOpcu39qEOVbo3pEpuO2W2cE6zhYxgb8iaPeEbteroZYvls9AW1o7oFChqBznckg4wOVA/Fb1yhdpgusG1SZqYjTaQEtK0qOgj2gDy1fhRVwvxRd7veURJ1mMFjuVL1LQ5kqGMDJAHWk8horNbIhfZgVUaDneo9quYl2sV14cv0i6WfvfRXlKXrZGS2FHJSodM/hRXwdLYuUZ94xmm5erDykJxryOY6ZxuB40MCDxZY7vPTCS/KjSVlQdI73KfDnuCBtRVwdZ37bbnfSwUPSDkpzukY2zjx3NZmNWG0eUGtbvl/EZ251bZhvsrNpRHMj3HtJ+6dhKKBqCRsFgbKHvq5b0NaFrbbShZOFkePT5e6qSfSmELZW28SdlFKCoK94I61o25lxtkl0aVLVnT0Hh86zvDMeRdqO4rKlGw3IG/tMyspBXU6yehHtTH/Cp3y/WjA0Idqn9lTvl+teiblKU9UucM/0Zj4q/OtZSkoKdakp1KCU6jjJ6DqfdQLd7sq1cGxO6dUyuTIDOtBwpKdyrB8DgY+dAY4inQLsidCfL6I6j3LMgd6nfGdOrJSTjmN/xqg51SlM0sHheXacbZUPK572nwxXe+2rOffWVfGHpvD01phLqZC4qy0ltxSFhzTlIyCD7WKHm37vZBb4kCIsRBbjJkqWw6+tT2k6snOQoEJOnOTkj3h5MW+LB1mUdDDlJPIE10Cev40BSbhfrxa0stR5Dbi242FGGpKNetBU4pWQQAQoaE52BPIg1PHvPFsie40mE02lCmUEqirKDlSUrWDkZHtnG5AAzjmS+nbuJFw48afagefNvUzhjiDvmXnHNfdR9ENaB3ZUAVIT7asA77ZyNiedKRLukR20NwbTIajx23HVFEZSUunStOC2knSOSgFKySRtkHEDAT1/audDnFNt0oMl32/sxJzyoj7a22k90n0FS0jISQokHJVlRGkbJ0kqI8Yu9vcaZOusZp6UiS+wpqKtkoCQWef+WQcJOcY3JFdwDWpnQ3oO7Vf7Km/L9a4avvETaVKdhl+N3C1CR6E4Fav4sK7sb6QU40+1hST1rB4pkzJ3Bt2lzGXmy6xGyXG1IBWEKC8JPLegyYWVST+6w0Pmkt34ekcR8MW2NGeDXdPLcUooUrwwOXxrAPZXPcP8y5D5R116DYJUaNZo/pEhlrJVjvHAnO/vNaIutt/78Tz0fWlgqmiYyubOgKoTRmRBa4ht3Db8ZyQzIlRkJ7mS4nRqQD/EDq21BI2Udtxnkaja4nLgTDtep5ZaVh+a5lZXpcPJAIUlJbOVDbcAZomZcakNBbS23W1DAUlQUk+B9xqRKGwUkIQClOlJCRsOg6D3UyjKBRFxQ6mB9puF7ZRaXnFpktOWl2Y+h19SlLV/LOx0899s/wCSugqaLx8xJTFcTCU2iS6ttAeeAWcIChhOM7lSR036kCi4BORsMgYG3h0plR2FlClssqKDlBKAdJ6jbarDkxsbZZEH7JxU9drmu3iCiO6IiX8qkayCpKFJ2A3SQvn7iKpxeKXYLIYl6pFz1n0pK3kBlBSN0tlAIOc4Sj2v8sUYpCQoqSEhRGCQNzjlTBpnAHdN4CtYGke11+PvqN9PxkwHm8UzXbFKjwlH09pBWXyrGAHEAHAB2Oogf+VdDVxfGLkaW/FejJW7HcUH8vYzjGzY05Pio55JGTzFFxQgggpSQeYI50xbb1hfdo1AkhWBnJGOfwqeIn4yINQOLPT51ujoipZEtKtYdeytCxnKAEgjkAQSQCDsc1X7Vcngubjc7frRZoQF6whAVjGQBnHTNDPaIAvhpxCtwp5sH/dL5mXdtRUPH6hPCr5dkXKalwoWEtoDaUqIOnGeWByyaz+8b8EGlSqBjXtGeLkGgY/3Cy3doM62QkRYRd7pGcJUoAJzvhOBy58811J7TL68hKY8pcdQOSoALyOmDSpVG6Kgg01yZvtPvCUJT3rjhCd1rUASfHlgc6gkdpfELr7a2rg7HaT7aEIQoq36qBxSpUS+XlBIBM1I3Hd4kNB1u4Twk+BW1+3Uv20vf3jN8xr9qlSrPJIPOX7o7RfbS9/eM3zGv2qX20vf3jN8xr9qlSqN49526O0X20vf3jN8xr9qoJXEtyuDQjzJUl9tSgdDjjeMg7cmwaVKusnrOodp/9k="/>
          <p:cNvSpPr>
            <a:spLocks noChangeAspect="1" noChangeArrowheads="1"/>
          </p:cNvSpPr>
          <p:nvPr/>
        </p:nvSpPr>
        <p:spPr bwMode="auto">
          <a:xfrm>
            <a:off x="155575" y="-319088"/>
            <a:ext cx="904875" cy="666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AU">
              <a:latin typeface="Georgia" pitchFamily="18" charset="0"/>
            </a:endParaRPr>
          </a:p>
        </p:txBody>
      </p:sp>
      <p:pic>
        <p:nvPicPr>
          <p:cNvPr id="31755" name="Picture 23" descr="http://t2.gstatic.com/images?q=tbn:ANd9GcSKdXHt-Ab2X7BOchW11QMyQ4sykTQDEMDM-yyrIOylSZe5wJ0&amp;t=1&amp;usg=__CPlBCvekiqvmYSGQngTqNyKLFY0=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971550" y="2420938"/>
            <a:ext cx="2016125" cy="85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Urban">
  <a:themeElements>
    <a:clrScheme name="Urban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Urban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Urban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526</TotalTime>
  <Words>1375</Words>
  <Application>Microsoft Office PowerPoint</Application>
  <PresentationFormat>On-screen Show (4:3)</PresentationFormat>
  <Paragraphs>247</Paragraphs>
  <Slides>24</Slides>
  <Notes>24</Notes>
  <HiddenSlides>1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Urban</vt:lpstr>
      <vt:lpstr>St. Joseph’s, Hillston</vt:lpstr>
      <vt:lpstr>Slide 2</vt:lpstr>
      <vt:lpstr>Slide 3</vt:lpstr>
      <vt:lpstr>LTLL Project</vt:lpstr>
      <vt:lpstr>What did we set out to do?</vt:lpstr>
      <vt:lpstr>Why was ICT our focus?</vt:lpstr>
      <vt:lpstr>What have we actually done?</vt:lpstr>
      <vt:lpstr>Slide 8</vt:lpstr>
      <vt:lpstr>Slide 9</vt:lpstr>
      <vt:lpstr>How successful have we been?</vt:lpstr>
      <vt:lpstr>Evidence</vt:lpstr>
      <vt:lpstr>Three Challenges</vt:lpstr>
      <vt:lpstr>Three things we have learnt</vt:lpstr>
      <vt:lpstr>Three Questions</vt:lpstr>
      <vt:lpstr>2nd Goal Professional Dialogue</vt:lpstr>
      <vt:lpstr>Slide 16</vt:lpstr>
      <vt:lpstr>Why professional dialogue was a focus?</vt:lpstr>
      <vt:lpstr>What have we actually done?</vt:lpstr>
      <vt:lpstr>How successful have we been?</vt:lpstr>
      <vt:lpstr>Evidence</vt:lpstr>
      <vt:lpstr>Three Challenges</vt:lpstr>
      <vt:lpstr>Three things we have learnt</vt:lpstr>
      <vt:lpstr>Three Questions</vt:lpstr>
      <vt:lpstr>Where to from here?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St. Joseph’s, Hillston</dc:title>
  <dc:creator>matthew.tonini</dc:creator>
  <cp:lastModifiedBy>fhopkin</cp:lastModifiedBy>
  <cp:revision>47</cp:revision>
  <dcterms:created xsi:type="dcterms:W3CDTF">2010-08-03T00:47:58Z</dcterms:created>
  <dcterms:modified xsi:type="dcterms:W3CDTF">2010-08-08T08:08:54Z</dcterms:modified>
</cp:coreProperties>
</file>